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60" r:id="rId4"/>
    <p:sldId id="265" r:id="rId5"/>
    <p:sldId id="263" r:id="rId6"/>
    <p:sldId id="266" r:id="rId7"/>
    <p:sldId id="262" r:id="rId8"/>
    <p:sldId id="258" r:id="rId9"/>
    <p:sldId id="267" r:id="rId10"/>
    <p:sldId id="261" r:id="rId11"/>
    <p:sldId id="268" r:id="rId12"/>
    <p:sldId id="269" r:id="rId13"/>
    <p:sldId id="270" r:id="rId14"/>
    <p:sldId id="259" r:id="rId15"/>
  </p:sldIdLst>
  <p:sldSz cx="12192000" cy="6858000"/>
  <p:notesSz cx="6858000" cy="9144000"/>
  <p:embeddedFontLst>
    <p:embeddedFont>
      <p:font typeface="Gill Sans MT" panose="020B0502020104020203"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95" autoAdjust="0"/>
    <p:restoredTop sz="96327"/>
  </p:normalViewPr>
  <p:slideViewPr>
    <p:cSldViewPr snapToGrid="0" snapToObjects="1">
      <p:cViewPr varScale="1">
        <p:scale>
          <a:sx n="59" d="100"/>
          <a:sy n="59" d="100"/>
        </p:scale>
        <p:origin x="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744723" y="2404111"/>
            <a:ext cx="6702552" cy="2717801"/>
          </a:xfrm>
          <a:prstGeom prst="rect">
            <a:avLst/>
          </a:prstGeom>
          <a:noFill/>
        </p:spPr>
        <p:txBody>
          <a:bodyPr anchor="ctr"/>
          <a:lstStyle>
            <a:lvl1pPr algn="ctr">
              <a:lnSpc>
                <a:spcPts val="4200"/>
              </a:lnSpc>
              <a:buNone/>
              <a:defRPr sz="30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627237" y="6190743"/>
            <a:ext cx="8937523" cy="310203"/>
          </a:xfrm>
          <a:prstGeom prst="rect">
            <a:avLst/>
          </a:prstGeom>
        </p:spPr>
        <p:txBody>
          <a:bodyPr/>
          <a:lstStyle>
            <a:lvl1pPr algn="ctr">
              <a:buNone/>
              <a:defRPr sz="1800" b="0" i="0" u="none">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sp>
        <p:nvSpPr>
          <p:cNvPr id="2" name="Rectangle 1">
            <a:extLst>
              <a:ext uri="{FF2B5EF4-FFF2-40B4-BE49-F238E27FC236}">
                <a16:creationId xmlns:a16="http://schemas.microsoft.com/office/drawing/2014/main" id="{BDC7DC0A-433A-2342-8CAE-E6896B2F6715}"/>
              </a:ext>
            </a:extLst>
          </p:cNvPr>
          <p:cNvSpPr/>
          <p:nvPr userDrawn="1"/>
        </p:nvSpPr>
        <p:spPr>
          <a:xfrm>
            <a:off x="0" y="234458"/>
            <a:ext cx="12192000" cy="166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3"/>
          <a:srcRect/>
          <a:stretch/>
        </p:blipFill>
        <p:spPr>
          <a:xfrm>
            <a:off x="4250489" y="384487"/>
            <a:ext cx="3691021" cy="1346659"/>
          </a:xfrm>
          <a:prstGeom prst="rect">
            <a:avLst/>
          </a:prstGeom>
        </p:spPr>
      </p:pic>
      <p:sp>
        <p:nvSpPr>
          <p:cNvPr id="4" name="Rectangle 3">
            <a:extLst>
              <a:ext uri="{FF2B5EF4-FFF2-40B4-BE49-F238E27FC236}">
                <a16:creationId xmlns:a16="http://schemas.microsoft.com/office/drawing/2014/main" id="{CA29908D-0E62-A847-8B5F-A0EB92922742}"/>
              </a:ext>
            </a:extLst>
          </p:cNvPr>
          <p:cNvSpPr/>
          <p:nvPr userDrawn="1"/>
        </p:nvSpPr>
        <p:spPr>
          <a:xfrm>
            <a:off x="0" y="6757416"/>
            <a:ext cx="12192000" cy="100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dirty="0"/>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t="-439" b="11507"/>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002535" y="2865439"/>
            <a:ext cx="8494777" cy="589858"/>
          </a:xfrm>
          <a:prstGeom prst="rect">
            <a:avLst/>
          </a:prstGeom>
        </p:spPr>
        <p:txBody>
          <a:bodyPr/>
          <a:lstStyle>
            <a:lvl1pPr algn="ctr">
              <a:buNone/>
              <a:defRPr sz="32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91088" y="6243176"/>
            <a:ext cx="553284" cy="496587"/>
          </a:xfrm>
          <a:prstGeom prst="rect">
            <a:avLst/>
          </a:prstGeom>
        </p:spPr>
      </p:pic>
      <p:sp>
        <p:nvSpPr>
          <p:cNvPr id="9" name="Rectangle 8">
            <a:extLst>
              <a:ext uri="{FF2B5EF4-FFF2-40B4-BE49-F238E27FC236}">
                <a16:creationId xmlns:a16="http://schemas.microsoft.com/office/drawing/2014/main" id="{BEFF8553-9F38-3243-A11C-5BD6E90A9520}"/>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11">
            <a:extLst>
              <a:ext uri="{FF2B5EF4-FFF2-40B4-BE49-F238E27FC236}">
                <a16:creationId xmlns:a16="http://schemas.microsoft.com/office/drawing/2014/main" id="{56092EB7-30A9-2C4D-9313-5C877B882AE6}"/>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7" name="Picture 6">
            <a:extLst>
              <a:ext uri="{FF2B5EF4-FFF2-40B4-BE49-F238E27FC236}">
                <a16:creationId xmlns:a16="http://schemas.microsoft.com/office/drawing/2014/main" id="{878B98AF-38B6-114B-921A-C941744CCB8D}"/>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9" name="Picture 8">
            <a:extLst>
              <a:ext uri="{FF2B5EF4-FFF2-40B4-BE49-F238E27FC236}">
                <a16:creationId xmlns:a16="http://schemas.microsoft.com/office/drawing/2014/main" id="{634A8AB6-BDBD-4449-8A1E-92A1AC17EBD2}"/>
              </a:ext>
            </a:extLst>
          </p:cNvPr>
          <p:cNvPicPr>
            <a:picLocks noChangeAspect="1"/>
          </p:cNvPicPr>
          <p:nvPr userDrawn="1"/>
        </p:nvPicPr>
        <p:blipFill>
          <a:blip r:embed="rId4"/>
          <a:srcRect/>
          <a:stretch/>
        </p:blipFill>
        <p:spPr>
          <a:xfrm>
            <a:off x="10991088" y="6243176"/>
            <a:ext cx="553284" cy="496587"/>
          </a:xfrm>
          <a:prstGeom prst="rect">
            <a:avLst/>
          </a:prstGeom>
        </p:spPr>
      </p:pic>
      <p:sp>
        <p:nvSpPr>
          <p:cNvPr id="10" name="Rectangle 9">
            <a:extLst>
              <a:ext uri="{FF2B5EF4-FFF2-40B4-BE49-F238E27FC236}">
                <a16:creationId xmlns:a16="http://schemas.microsoft.com/office/drawing/2014/main" id="{AC7A4EAA-AE2A-D54C-9812-00F1CE8F3FC7}"/>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69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10668000" cy="1143000"/>
          </a:xfrm>
        </p:spPr>
        <p:txBody>
          <a:bodyPr/>
          <a:lstStyle/>
          <a:p>
            <a:r>
              <a:rPr lang="en-US"/>
              <a:t>Click to edit Master title style</a:t>
            </a:r>
            <a:endParaRPr lang="en-ZA"/>
          </a:p>
        </p:txBody>
      </p:sp>
      <p:sp>
        <p:nvSpPr>
          <p:cNvPr id="3" name="SmartArt Placeholder 2"/>
          <p:cNvSpPr>
            <a:spLocks noGrp="1"/>
          </p:cNvSpPr>
          <p:nvPr>
            <p:ph type="dgm" idx="1"/>
          </p:nvPr>
        </p:nvSpPr>
        <p:spPr>
          <a:xfrm>
            <a:off x="1219200" y="2362200"/>
            <a:ext cx="10668000" cy="3733800"/>
          </a:xfrm>
        </p:spPr>
        <p:txBody>
          <a:bodyPr/>
          <a:lstStyle/>
          <a:p>
            <a:endParaRPr lang="en-ZA" dirty="0"/>
          </a:p>
        </p:txBody>
      </p:sp>
      <p:sp>
        <p:nvSpPr>
          <p:cNvPr id="4" name="Date Placeholder 3"/>
          <p:cNvSpPr>
            <a:spLocks noGrp="1"/>
          </p:cNvSpPr>
          <p:nvPr>
            <p:ph type="dt" sz="half" idx="10"/>
          </p:nvPr>
        </p:nvSpPr>
        <p:spPr>
          <a:xfrm>
            <a:off x="9347200" y="6553200"/>
            <a:ext cx="2540000" cy="304800"/>
          </a:xfrm>
          <a:prstGeom prst="rect">
            <a:avLst/>
          </a:prstGeom>
        </p:spPr>
        <p:txBody>
          <a:bodyPr/>
          <a:lstStyle>
            <a:lvl1pPr>
              <a:defRPr/>
            </a:lvl1pPr>
          </a:lstStyle>
          <a:p>
            <a:pPr defTabSz="685800"/>
            <a:fld id="{CD709A52-D39C-4D4F-A2C7-DF9978726B26}" type="datetime1">
              <a:rPr lang="en-ZA" altLang="en-US" smtClean="0">
                <a:solidFill>
                  <a:prstClr val="black">
                    <a:tint val="75000"/>
                  </a:prstClr>
                </a:solidFill>
                <a:latin typeface="Calibri" panose="020F0502020204030204"/>
              </a:rPr>
              <a:pPr defTabSz="685800"/>
              <a:t>2021/10/05</a:t>
            </a:fld>
            <a:endParaRPr lang="en-US" altLang="en-US" dirty="0">
              <a:solidFill>
                <a:prstClr val="black">
                  <a:tint val="75000"/>
                </a:prstClr>
              </a:solidFill>
              <a:latin typeface="Calibri" panose="020F0502020204030204"/>
            </a:endParaRPr>
          </a:p>
        </p:txBody>
      </p:sp>
      <p:sp>
        <p:nvSpPr>
          <p:cNvPr id="5" name="Footer Placeholder 4"/>
          <p:cNvSpPr>
            <a:spLocks noGrp="1"/>
          </p:cNvSpPr>
          <p:nvPr>
            <p:ph type="ftr" sz="quarter" idx="11"/>
          </p:nvPr>
        </p:nvSpPr>
        <p:spPr>
          <a:xfrm>
            <a:off x="3915833" y="6529388"/>
            <a:ext cx="3860800" cy="304800"/>
          </a:xfrm>
        </p:spPr>
        <p:txBody>
          <a:bodyPr/>
          <a:lstStyle>
            <a:lvl1pPr>
              <a:defRPr/>
            </a:lvl1pPr>
          </a:lstStyle>
          <a:p>
            <a:pPr defTabSz="685800"/>
            <a:endParaRPr lang="en-US" altLang="en-US" dirty="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a:xfrm>
            <a:off x="112187" y="6343650"/>
            <a:ext cx="783167" cy="488950"/>
          </a:xfrm>
        </p:spPr>
        <p:txBody>
          <a:bodyPr/>
          <a:lstStyle>
            <a:lvl1pPr>
              <a:defRPr/>
            </a:lvl1pPr>
          </a:lstStyle>
          <a:p>
            <a:pPr defTabSz="685800"/>
            <a:fld id="{BA5D3079-342B-436C-945A-9E1B8EFA29BA}" type="slidenum">
              <a:rPr lang="en-US" altLang="en-US" smtClean="0">
                <a:solidFill>
                  <a:prstClr val="black">
                    <a:tint val="75000"/>
                  </a:prstClr>
                </a:solidFill>
                <a:latin typeface="Calibri" panose="020F0502020204030204"/>
              </a:rPr>
              <a:pPr defTabSz="685800"/>
              <a:t>‹#›</a:t>
            </a:fld>
            <a:endParaRPr lang="en-US" alt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490206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830B48-FF5F-2142-85FA-42C298512FD5}"/>
              </a:ext>
            </a:extLst>
          </p:cNvPr>
          <p:cNvSpPr>
            <a:spLocks noGrp="1"/>
          </p:cNvSpPr>
          <p:nvPr>
            <p:ph type="body" sz="quarter" idx="13"/>
          </p:nvPr>
        </p:nvSpPr>
        <p:spPr/>
        <p:txBody>
          <a:bodyPr/>
          <a:lstStyle/>
          <a:p>
            <a:r>
              <a:rPr lang="en-US" dirty="0"/>
              <a:t>Municipal Powers and Functions</a:t>
            </a:r>
          </a:p>
        </p:txBody>
      </p:sp>
      <p:sp>
        <p:nvSpPr>
          <p:cNvPr id="3" name="Text Placeholder 2">
            <a:extLst>
              <a:ext uri="{FF2B5EF4-FFF2-40B4-BE49-F238E27FC236}">
                <a16:creationId xmlns:a16="http://schemas.microsoft.com/office/drawing/2014/main" id="{01C5AA13-8E2C-9444-B7CC-655BB11361C0}"/>
              </a:ext>
            </a:extLst>
          </p:cNvPr>
          <p:cNvSpPr>
            <a:spLocks noGrp="1"/>
          </p:cNvSpPr>
          <p:nvPr>
            <p:ph type="body" sz="quarter" idx="15"/>
          </p:nvPr>
        </p:nvSpPr>
        <p:spPr>
          <a:xfrm>
            <a:off x="1627237" y="5210827"/>
            <a:ext cx="8937523" cy="1290119"/>
          </a:xfrm>
        </p:spPr>
        <p:txBody>
          <a:bodyPr/>
          <a:lstStyle/>
          <a:p>
            <a:r>
              <a:rPr lang="en-US" dirty="0"/>
              <a:t>World Environmental Health Day and National Environmental Health Indaba</a:t>
            </a:r>
          </a:p>
          <a:p>
            <a:r>
              <a:rPr lang="en-US" dirty="0"/>
              <a:t>Presenter: </a:t>
            </a:r>
            <a:r>
              <a:rPr lang="en-US" dirty="0" err="1"/>
              <a:t>Ms</a:t>
            </a:r>
            <a:r>
              <a:rPr lang="en-US" dirty="0"/>
              <a:t> Lesterina Moseki</a:t>
            </a:r>
          </a:p>
          <a:p>
            <a:r>
              <a:rPr lang="en-US" dirty="0"/>
              <a:t>Date: 28 September 2021</a:t>
            </a:r>
          </a:p>
          <a:p>
            <a:endParaRPr lang="en-US" dirty="0"/>
          </a:p>
        </p:txBody>
      </p:sp>
    </p:spTree>
    <p:extLst>
      <p:ext uri="{BB962C8B-B14F-4D97-AF65-F5344CB8AC3E}">
        <p14:creationId xmlns:p14="http://schemas.microsoft.com/office/powerpoint/2010/main" val="2098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rPr>
              <a:t>Process flow </a:t>
            </a:r>
          </a:p>
        </p:txBody>
      </p:sp>
      <p:sp>
        <p:nvSpPr>
          <p:cNvPr id="3" name="Content Placeholder 2"/>
          <p:cNvSpPr>
            <a:spLocks noGrp="1"/>
          </p:cNvSpPr>
          <p:nvPr>
            <p:ph sz="half" idx="2"/>
          </p:nvPr>
        </p:nvSpPr>
        <p:spPr>
          <a:xfrm>
            <a:off x="731520" y="1678488"/>
            <a:ext cx="10753344" cy="4364000"/>
          </a:xfrm>
          <a:ln>
            <a:solidFill>
              <a:schemeClr val="tx1"/>
            </a:solidFill>
          </a:ln>
        </p:spPr>
        <p:txBody>
          <a:bodyPr/>
          <a:lstStyle/>
          <a:p>
            <a:pPr marL="268288" lvl="1" indent="-179388" algn="just">
              <a:lnSpc>
                <a:spcPct val="120000"/>
              </a:lnSpc>
            </a:pPr>
            <a:r>
              <a:rPr lang="en-US" sz="2000" b="1" dirty="0"/>
              <a:t>Review of sections 84 and 85 of the Municipal Structures Act, 1998:- </a:t>
            </a:r>
          </a:p>
          <a:p>
            <a:pPr marL="774700" lvl="2" indent="-342900" algn="just">
              <a:lnSpc>
                <a:spcPct val="120000"/>
              </a:lnSpc>
              <a:buFont typeface="Wingdings" panose="05000000000000000000" pitchFamily="2" charset="2"/>
              <a:buChar char="Ø"/>
            </a:pPr>
            <a:r>
              <a:rPr lang="en-US" sz="2000" dirty="0"/>
              <a:t>The review was aimed at the development of </a:t>
            </a:r>
            <a:r>
              <a:rPr lang="en-US" sz="2000" b="1" dirty="0"/>
              <a:t>proposals on which functions could be grouped together</a:t>
            </a:r>
            <a:r>
              <a:rPr lang="en-US" sz="2000" dirty="0"/>
              <a:t> as functional packages for municipalities; which functions could be </a:t>
            </a:r>
            <a:r>
              <a:rPr lang="en-US" sz="2000" b="1" dirty="0"/>
              <a:t>considered as stand-alone </a:t>
            </a:r>
            <a:r>
              <a:rPr lang="en-US" sz="2000" dirty="0"/>
              <a:t>functions; and which functions are </a:t>
            </a:r>
            <a:r>
              <a:rPr lang="en-US" sz="2000" b="1" dirty="0"/>
              <a:t>deemed redundant </a:t>
            </a:r>
            <a:r>
              <a:rPr lang="en-US" sz="2000" dirty="0"/>
              <a:t>and not necessary to be legislated in terms of section 84(1).</a:t>
            </a:r>
          </a:p>
          <a:p>
            <a:pPr marL="774700" lvl="2" indent="-342900" algn="just">
              <a:lnSpc>
                <a:spcPct val="120000"/>
              </a:lnSpc>
              <a:buFont typeface="Wingdings" panose="05000000000000000000" pitchFamily="2" charset="2"/>
              <a:buChar char="Ø"/>
            </a:pPr>
            <a:r>
              <a:rPr lang="en-US" sz="2000" dirty="0"/>
              <a:t>The review also explored whether separate functions for district and local municipalities should be legislated and included in the Local Government: Municipal Structures act of 1998.</a:t>
            </a:r>
          </a:p>
          <a:p>
            <a:pPr marL="268288" lvl="1" indent="-179388" algn="just">
              <a:lnSpc>
                <a:spcPct val="120000"/>
              </a:lnSpc>
            </a:pPr>
            <a:r>
              <a:rPr lang="en-US" sz="2000" b="1" dirty="0"/>
              <a:t>Draft Regulations as per Section 84(3) of the Municipal Structures Act, 1998:</a:t>
            </a:r>
            <a:r>
              <a:rPr lang="en-US" sz="2000" dirty="0"/>
              <a:t>- </a:t>
            </a:r>
          </a:p>
          <a:p>
            <a:pPr marL="774700" lvl="2" indent="-342900" algn="just">
              <a:lnSpc>
                <a:spcPct val="120000"/>
              </a:lnSpc>
              <a:buFont typeface="Wingdings" panose="05000000000000000000" pitchFamily="2" charset="2"/>
              <a:buChar char="Ø"/>
            </a:pPr>
            <a:r>
              <a:rPr lang="en-US" sz="2000" dirty="0"/>
              <a:t>Regulations aimed at </a:t>
            </a:r>
            <a:r>
              <a:rPr lang="en-US" sz="2000" b="1" dirty="0"/>
              <a:t>framing the authorisation and revocation process </a:t>
            </a:r>
            <a:r>
              <a:rPr lang="en-US" sz="2000" dirty="0"/>
              <a:t>of municipal powers and functions by </a:t>
            </a:r>
            <a:r>
              <a:rPr lang="en-US" sz="2000" dirty="0" err="1"/>
              <a:t>CoGTA</a:t>
            </a:r>
            <a:r>
              <a:rPr lang="en-US" sz="2000" dirty="0"/>
              <a:t> Minister have been produced.</a:t>
            </a:r>
          </a:p>
        </p:txBody>
      </p:sp>
      <p:sp>
        <p:nvSpPr>
          <p:cNvPr id="4" name="Content Placeholder 3"/>
          <p:cNvSpPr>
            <a:spLocks noGrp="1"/>
          </p:cNvSpPr>
          <p:nvPr>
            <p:ph sz="half" idx="10"/>
          </p:nvPr>
        </p:nvSpPr>
        <p:spPr>
          <a:xfrm>
            <a:off x="926926" y="930588"/>
            <a:ext cx="10947748" cy="747900"/>
          </a:xfrm>
        </p:spPr>
        <p:txBody>
          <a:bodyPr/>
          <a:lstStyle/>
          <a:p>
            <a:pPr algn="ctr"/>
            <a:r>
              <a:rPr lang="en-US" b="1" dirty="0"/>
              <a:t>Review of sections 84 and 85 of the Municipal Structures Act, 1998, and Regulations as per Section 84(3) of the Municipal Structures Act, 1998</a:t>
            </a:r>
          </a:p>
        </p:txBody>
      </p:sp>
    </p:spTree>
    <p:extLst>
      <p:ext uri="{BB962C8B-B14F-4D97-AF65-F5344CB8AC3E}">
        <p14:creationId xmlns:p14="http://schemas.microsoft.com/office/powerpoint/2010/main" val="308550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rPr>
              <a:t>Process flow </a:t>
            </a:r>
          </a:p>
        </p:txBody>
      </p:sp>
      <p:sp>
        <p:nvSpPr>
          <p:cNvPr id="3" name="Content Placeholder 2"/>
          <p:cNvSpPr>
            <a:spLocks noGrp="1"/>
          </p:cNvSpPr>
          <p:nvPr>
            <p:ph sz="half" idx="2"/>
          </p:nvPr>
        </p:nvSpPr>
        <p:spPr>
          <a:xfrm>
            <a:off x="731520" y="1925483"/>
            <a:ext cx="10753344" cy="4117004"/>
          </a:xfrm>
          <a:ln>
            <a:solidFill>
              <a:schemeClr val="tx1"/>
            </a:solidFill>
          </a:ln>
        </p:spPr>
        <p:txBody>
          <a:bodyPr>
            <a:noAutofit/>
          </a:bodyPr>
          <a:lstStyle/>
          <a:p>
            <a:pPr marL="0" indent="0" algn="just">
              <a:buNone/>
            </a:pPr>
            <a:r>
              <a:rPr lang="en-US" sz="2000" b="1" dirty="0"/>
              <a:t>Problem statement:</a:t>
            </a:r>
          </a:p>
          <a:p>
            <a:pPr marL="0" indent="0" algn="just">
              <a:buNone/>
            </a:pPr>
            <a:r>
              <a:rPr lang="en-US" sz="2000" dirty="0"/>
              <a:t>The problem statement analysis indicates, firstly, that municipal health is strongly related to other LM functions and there are good reasons for the function to be at LM level. Secondly, there are more municipal health workers in local municipalities than in districts. </a:t>
            </a:r>
          </a:p>
          <a:p>
            <a:pPr marL="0" indent="0" algn="just">
              <a:buNone/>
            </a:pPr>
            <a:r>
              <a:rPr lang="en-US" sz="2000" b="1" dirty="0"/>
              <a:t>Proposed change:</a:t>
            </a:r>
          </a:p>
          <a:p>
            <a:pPr marL="0" indent="0" algn="just">
              <a:buNone/>
            </a:pPr>
            <a:r>
              <a:rPr lang="en-US" sz="2000" dirty="0"/>
              <a:t>Retain municipal health as a district function. But institute a process of review, with provision for </a:t>
            </a:r>
            <a:r>
              <a:rPr lang="en-US" sz="2000" dirty="0" err="1"/>
              <a:t>authorising</a:t>
            </a:r>
            <a:r>
              <a:rPr lang="en-US" sz="2000" dirty="0"/>
              <a:t> LMs to take over the function where they have a demonstrated track record. If </a:t>
            </a:r>
            <a:r>
              <a:rPr lang="en-US" sz="2000" dirty="0" err="1"/>
              <a:t>DoH</a:t>
            </a:r>
            <a:r>
              <a:rPr lang="en-US" sz="2000" dirty="0"/>
              <a:t> makes the function provincial, there will need to be a process to consider assignment of the function to higher capacity municipalities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sp>
        <p:nvSpPr>
          <p:cNvPr id="4" name="Content Placeholder 3"/>
          <p:cNvSpPr>
            <a:spLocks noGrp="1"/>
          </p:cNvSpPr>
          <p:nvPr>
            <p:ph sz="half" idx="10"/>
          </p:nvPr>
        </p:nvSpPr>
        <p:spPr>
          <a:xfrm>
            <a:off x="731520" y="930588"/>
            <a:ext cx="10753344" cy="647692"/>
          </a:xfrm>
        </p:spPr>
        <p:txBody>
          <a:bodyPr/>
          <a:lstStyle/>
          <a:p>
            <a:r>
              <a:rPr lang="en-US" sz="2800" b="1" dirty="0"/>
              <a:t>Review of sections 84 and 85 of the Municipal Structures Act, 1998 (Discussion Document)</a:t>
            </a:r>
          </a:p>
        </p:txBody>
      </p:sp>
    </p:spTree>
    <p:extLst>
      <p:ext uri="{BB962C8B-B14F-4D97-AF65-F5344CB8AC3E}">
        <p14:creationId xmlns:p14="http://schemas.microsoft.com/office/powerpoint/2010/main" val="215813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E89C00"/>
                </a:solidFill>
              </a:rPr>
              <a:t>Process flow </a:t>
            </a:r>
            <a:endParaRPr lang="en-US" dirty="0"/>
          </a:p>
        </p:txBody>
      </p:sp>
      <p:sp>
        <p:nvSpPr>
          <p:cNvPr id="3" name="Content Placeholder 2"/>
          <p:cNvSpPr>
            <a:spLocks noGrp="1"/>
          </p:cNvSpPr>
          <p:nvPr>
            <p:ph sz="half" idx="2"/>
          </p:nvPr>
        </p:nvSpPr>
        <p:spPr>
          <a:xfrm>
            <a:off x="731520" y="1766170"/>
            <a:ext cx="10753344" cy="4276317"/>
          </a:xfrm>
          <a:ln>
            <a:solidFill>
              <a:schemeClr val="tx1"/>
            </a:solidFill>
          </a:ln>
        </p:spPr>
        <p:txBody>
          <a:bodyPr/>
          <a:lstStyle/>
          <a:p>
            <a:pPr algn="just"/>
            <a:r>
              <a:rPr lang="en-US" sz="2000" b="1" dirty="0"/>
              <a:t>Comments:</a:t>
            </a:r>
          </a:p>
          <a:p>
            <a:pPr algn="just"/>
            <a:r>
              <a:rPr lang="en-US" sz="2000" dirty="0"/>
              <a:t>Many Local Municipalities have since transferred the staff to the District Municipalities since 2004 following the approval of the National Health Act No 61 of 2003. </a:t>
            </a:r>
          </a:p>
          <a:p>
            <a:pPr algn="just"/>
            <a:r>
              <a:rPr lang="en-US" sz="2000" dirty="0"/>
              <a:t>Retaining the Health Services at District level is supported, with provision for authorizing LMs to take over the function where they have a demonstrated track record be instituted. However, In respect to the takeover of the function by the province, it must be made clear that such a process will require constitutional amendment given that Municipal Health has been assigned to Local Government by the constitution.</a:t>
            </a:r>
          </a:p>
          <a:p>
            <a:pPr algn="just"/>
            <a:r>
              <a:rPr lang="en-US" sz="2000" dirty="0"/>
              <a:t>It is proposed that this function be fully assigned to secondary cities and in some instances, to small towns with municipal airports.</a:t>
            </a:r>
          </a:p>
          <a:p>
            <a:pPr algn="just"/>
            <a:r>
              <a:rPr lang="en-US" sz="2000" dirty="0"/>
              <a:t>Retain section 84(1)(</a:t>
            </a:r>
            <a:r>
              <a:rPr lang="en-US" sz="2000" dirty="0" err="1"/>
              <a:t>i</a:t>
            </a:r>
            <a:r>
              <a:rPr lang="en-US" sz="2000" dirty="0"/>
              <a:t>) in its current form. The Municipal Health function has been fully operational at District level.</a:t>
            </a:r>
          </a:p>
          <a:p>
            <a:endParaRPr lang="en-US" dirty="0"/>
          </a:p>
        </p:txBody>
      </p:sp>
      <p:sp>
        <p:nvSpPr>
          <p:cNvPr id="4" name="Content Placeholder 3"/>
          <p:cNvSpPr>
            <a:spLocks noGrp="1"/>
          </p:cNvSpPr>
          <p:nvPr>
            <p:ph sz="half" idx="10"/>
          </p:nvPr>
        </p:nvSpPr>
        <p:spPr>
          <a:xfrm>
            <a:off x="731520" y="930587"/>
            <a:ext cx="10753344" cy="697797"/>
          </a:xfrm>
        </p:spPr>
        <p:txBody>
          <a:bodyPr/>
          <a:lstStyle/>
          <a:p>
            <a:r>
              <a:rPr lang="en-US" sz="2400" b="1" dirty="0"/>
              <a:t>Review of sections 84 and 85 of the Municipal Structures Act, 1998 (Discussion Document), </a:t>
            </a:r>
          </a:p>
          <a:p>
            <a:endParaRPr lang="en-US" dirty="0"/>
          </a:p>
        </p:txBody>
      </p:sp>
    </p:spTree>
    <p:extLst>
      <p:ext uri="{BB962C8B-B14F-4D97-AF65-F5344CB8AC3E}">
        <p14:creationId xmlns:p14="http://schemas.microsoft.com/office/powerpoint/2010/main" val="85099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rPr>
              <a:t>Progress To Date </a:t>
            </a:r>
          </a:p>
        </p:txBody>
      </p:sp>
      <p:sp>
        <p:nvSpPr>
          <p:cNvPr id="3" name="Content Placeholder 2"/>
          <p:cNvSpPr>
            <a:spLocks noGrp="1"/>
          </p:cNvSpPr>
          <p:nvPr>
            <p:ph sz="half" idx="2"/>
          </p:nvPr>
        </p:nvSpPr>
        <p:spPr>
          <a:xfrm>
            <a:off x="731520" y="2050742"/>
            <a:ext cx="10753344" cy="3991745"/>
          </a:xfrm>
          <a:ln>
            <a:solidFill>
              <a:schemeClr val="tx1"/>
            </a:solidFill>
          </a:ln>
        </p:spPr>
        <p:txBody>
          <a:bodyPr/>
          <a:lstStyle/>
          <a:p>
            <a:r>
              <a:rPr lang="en-US" sz="2400" b="1" dirty="0"/>
              <a:t>Review of sections 84 and 85 of the Municipal Structures Act, 1998</a:t>
            </a:r>
            <a:endParaRPr lang="en-US" sz="2400" dirty="0"/>
          </a:p>
          <a:p>
            <a:pPr marL="463550" indent="-238125" fontAlgn="t">
              <a:buFont typeface="Wingdings" panose="05000000000000000000" pitchFamily="2" charset="2"/>
              <a:buChar char="Ø"/>
            </a:pPr>
            <a:r>
              <a:rPr lang="en-US" sz="2400" dirty="0"/>
              <a:t>Proposed Amendments to sections 84(1) and section 85 of the Local Government: Municipal Structures Act developed.</a:t>
            </a:r>
          </a:p>
          <a:p>
            <a:pPr marL="225425" indent="0" fontAlgn="t">
              <a:buNone/>
            </a:pPr>
            <a:endParaRPr lang="en-US" sz="2400" dirty="0"/>
          </a:p>
          <a:p>
            <a:pPr fontAlgn="t"/>
            <a:r>
              <a:rPr lang="en-US" sz="2400" b="1" dirty="0"/>
              <a:t>Regulations as per Section 84(3) of the Municipal Structures Act, 1998</a:t>
            </a:r>
          </a:p>
          <a:p>
            <a:pPr indent="58738" fontAlgn="t">
              <a:buFont typeface="Wingdings" panose="05000000000000000000" pitchFamily="2" charset="2"/>
              <a:buChar char="Ø"/>
            </a:pPr>
            <a:r>
              <a:rPr lang="en-US" sz="2400" dirty="0"/>
              <a:t>Draft Regulations produced.</a:t>
            </a:r>
          </a:p>
          <a:p>
            <a:pPr indent="0" fontAlgn="t">
              <a:buNone/>
            </a:pPr>
            <a:endParaRPr lang="en-US" sz="2400" dirty="0"/>
          </a:p>
          <a:p>
            <a:pPr fontAlgn="t"/>
            <a:r>
              <a:rPr lang="en-US" sz="2400" b="1" dirty="0"/>
              <a:t>Further intergovernmental consultations on the proposed amendments ongoing.</a:t>
            </a:r>
          </a:p>
          <a:p>
            <a:pPr fontAlgn="t"/>
            <a:endParaRPr lang="en-US" sz="2400" dirty="0"/>
          </a:p>
        </p:txBody>
      </p:sp>
      <p:sp>
        <p:nvSpPr>
          <p:cNvPr id="4" name="Content Placeholder 3"/>
          <p:cNvSpPr>
            <a:spLocks noGrp="1"/>
          </p:cNvSpPr>
          <p:nvPr>
            <p:ph sz="half" idx="10"/>
          </p:nvPr>
        </p:nvSpPr>
        <p:spPr>
          <a:xfrm>
            <a:off x="731520" y="930587"/>
            <a:ext cx="10753344" cy="772953"/>
          </a:xfrm>
        </p:spPr>
        <p:txBody>
          <a:bodyPr/>
          <a:lstStyle/>
          <a:p>
            <a:r>
              <a:rPr lang="en-US" sz="2400" b="1" dirty="0"/>
              <a:t>Review of sections 84 and 85 of the Municipal Structures Act, 1998, and Regulations as per Section 84(3) of the Municipal Structures Act, 1998</a:t>
            </a:r>
          </a:p>
          <a:p>
            <a:endParaRPr lang="en-US" dirty="0"/>
          </a:p>
        </p:txBody>
      </p:sp>
    </p:spTree>
    <p:extLst>
      <p:ext uri="{BB962C8B-B14F-4D97-AF65-F5344CB8AC3E}">
        <p14:creationId xmlns:p14="http://schemas.microsoft.com/office/powerpoint/2010/main" val="183391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83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a:xfrm>
            <a:off x="731520" y="173460"/>
            <a:ext cx="10753344" cy="653258"/>
          </a:xfrm>
        </p:spPr>
        <p:txBody>
          <a:bodyPr/>
          <a:lstStyle/>
          <a:p>
            <a:r>
              <a:rPr lang="en-US" sz="3200" b="1" dirty="0">
                <a:solidFill>
                  <a:schemeClr val="accent1"/>
                </a:solidFill>
              </a:rPr>
              <a:t>OUTLINE OF THE PRESENTATION</a:t>
            </a:r>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731520" y="1891430"/>
            <a:ext cx="10753344" cy="4151057"/>
          </a:xfrm>
          <a:ln>
            <a:solidFill>
              <a:schemeClr val="tx1"/>
            </a:solidFill>
          </a:ln>
        </p:spPr>
        <p:txBody>
          <a:bodyPr/>
          <a:lstStyle/>
          <a:p>
            <a:r>
              <a:rPr lang="en-US" sz="2000" b="1" dirty="0"/>
              <a:t>Background</a:t>
            </a:r>
          </a:p>
          <a:p>
            <a:r>
              <a:rPr lang="en-US" sz="2000" b="1" dirty="0"/>
              <a:t>Ministerial </a:t>
            </a:r>
            <a:r>
              <a:rPr lang="en-US" sz="2000" b="1" dirty="0" err="1"/>
              <a:t>Authorisations</a:t>
            </a:r>
            <a:endParaRPr lang="en-US" sz="2000" b="1" dirty="0"/>
          </a:p>
          <a:p>
            <a:r>
              <a:rPr lang="en-US" sz="2000" b="1" dirty="0"/>
              <a:t>MEC Adjustments</a:t>
            </a:r>
          </a:p>
          <a:p>
            <a:r>
              <a:rPr lang="en-US" sz="2000" b="1" dirty="0"/>
              <a:t>Rationale on the review of sec 84 and 85 Municipal Structures Act,  and the  development of regulations on authorisation and revocation</a:t>
            </a:r>
          </a:p>
          <a:p>
            <a:r>
              <a:rPr lang="en-US" sz="2000" b="1" dirty="0"/>
              <a:t>Overview of the following initiatives by DCoG:</a:t>
            </a:r>
          </a:p>
          <a:p>
            <a:pPr marL="338138" indent="0">
              <a:buFont typeface="Wingdings" panose="05000000000000000000" pitchFamily="2" charset="2"/>
              <a:buChar char="Ø"/>
            </a:pPr>
            <a:r>
              <a:rPr lang="en-US" sz="2000" dirty="0"/>
              <a:t>Reconfiguration of District Government (RDG) Project</a:t>
            </a:r>
          </a:p>
          <a:p>
            <a:pPr marL="514350" indent="-176213">
              <a:buFont typeface="Wingdings" panose="05000000000000000000" pitchFamily="2" charset="2"/>
              <a:buChar char="Ø"/>
            </a:pPr>
            <a:r>
              <a:rPr lang="en-US" sz="2000" dirty="0"/>
              <a:t>The review sections 84 and 85 of the Local Government: Municipal Structures Act of 1998 and the development of section 84(3) of the Local Government Municipal Structures Act of 1998; and</a:t>
            </a:r>
          </a:p>
          <a:p>
            <a:pPr marL="338138" indent="0">
              <a:buFont typeface="Wingdings" panose="05000000000000000000" pitchFamily="2" charset="2"/>
              <a:buChar char="Ø"/>
            </a:pPr>
            <a:r>
              <a:rPr lang="en-US" sz="2000" dirty="0"/>
              <a:t>Regulations as per Section 84(3) of the Municipal Structures Act, 1998</a:t>
            </a:r>
          </a:p>
          <a:p>
            <a:endParaRPr lang="en-US" dirty="0"/>
          </a:p>
        </p:txBody>
      </p:sp>
      <p:sp>
        <p:nvSpPr>
          <p:cNvPr id="4" name="Content Placeholder 3">
            <a:extLst>
              <a:ext uri="{FF2B5EF4-FFF2-40B4-BE49-F238E27FC236}">
                <a16:creationId xmlns:a16="http://schemas.microsoft.com/office/drawing/2014/main" id="{1B21A2D6-10FC-DB4E-9642-88F9E35C0F96}"/>
              </a:ext>
            </a:extLst>
          </p:cNvPr>
          <p:cNvSpPr>
            <a:spLocks noGrp="1"/>
          </p:cNvSpPr>
          <p:nvPr>
            <p:ph sz="half" idx="10"/>
          </p:nvPr>
        </p:nvSpPr>
        <p:spPr>
          <a:xfrm>
            <a:off x="280583" y="1079069"/>
            <a:ext cx="10753344" cy="461631"/>
          </a:xfrm>
        </p:spPr>
        <p:txBody>
          <a:bodyPr/>
          <a:lstStyle/>
          <a:p>
            <a:pPr algn="ctr"/>
            <a:r>
              <a:rPr lang="en-US" sz="2800" b="1" dirty="0"/>
              <a:t>The presentation will cover the following:</a:t>
            </a:r>
          </a:p>
          <a:p>
            <a:pPr algn="ctr"/>
            <a:endParaRPr lang="en-US" dirty="0"/>
          </a:p>
        </p:txBody>
      </p:sp>
    </p:spTree>
    <p:extLst>
      <p:ext uri="{BB962C8B-B14F-4D97-AF65-F5344CB8AC3E}">
        <p14:creationId xmlns:p14="http://schemas.microsoft.com/office/powerpoint/2010/main" val="415402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rPr>
              <a:t>Background</a:t>
            </a:r>
          </a:p>
        </p:txBody>
      </p:sp>
      <p:sp>
        <p:nvSpPr>
          <p:cNvPr id="3" name="Content Placeholder 2"/>
          <p:cNvSpPr>
            <a:spLocks noGrp="1"/>
          </p:cNvSpPr>
          <p:nvPr>
            <p:ph sz="half" idx="2"/>
          </p:nvPr>
        </p:nvSpPr>
        <p:spPr>
          <a:xfrm>
            <a:off x="731520" y="1590806"/>
            <a:ext cx="10753344" cy="4451681"/>
          </a:xfrm>
          <a:ln>
            <a:solidFill>
              <a:schemeClr val="tx1"/>
            </a:solidFill>
          </a:ln>
        </p:spPr>
        <p:txBody>
          <a:bodyPr/>
          <a:lstStyle/>
          <a:p>
            <a:r>
              <a:rPr lang="en-US" dirty="0"/>
              <a:t>The Constitution states that local government has executive authority in respect of, and the right to administer the local government matters listed in Part B of Schedule 4 and Part B of Schedule 5.</a:t>
            </a:r>
          </a:p>
          <a:p>
            <a:r>
              <a:rPr lang="en-US" dirty="0"/>
              <a:t>Municipal Structures Act, Sec 84 (3) states that the Minister responsible for local government may, by notice in the Government Gazette, and after consultation with the Cabinet member responsible for the functional area in question, and after consulting the MEC for local government in the province and, if applicable, subject to national legislation, authorise a local municipality to perform a function or exercise a power mentioned in subsection (1) (b), (c), (d) or (</a:t>
            </a:r>
            <a:r>
              <a:rPr lang="en-US" dirty="0" err="1"/>
              <a:t>i</a:t>
            </a:r>
            <a:r>
              <a:rPr lang="en-US" dirty="0"/>
              <a:t>) in its area or any aspect of such function or power</a:t>
            </a:r>
          </a:p>
          <a:p>
            <a:pPr marL="627063" lvl="0" indent="-288925">
              <a:buFont typeface="Wingdings" panose="05000000000000000000" pitchFamily="2" charset="2"/>
              <a:buChar char="Ø"/>
            </a:pPr>
            <a:r>
              <a:rPr lang="en-GB" dirty="0"/>
              <a:t>Potable water supply systems.</a:t>
            </a:r>
            <a:endParaRPr lang="en-US" dirty="0"/>
          </a:p>
          <a:p>
            <a:pPr marL="627063" lvl="0" indent="-288925">
              <a:buFont typeface="Wingdings" panose="05000000000000000000" pitchFamily="2" charset="2"/>
              <a:buChar char="Ø"/>
            </a:pPr>
            <a:r>
              <a:rPr lang="en-GB" dirty="0"/>
              <a:t>Bulk supply of electricity, which includes for the purposes of such supply, the transmission, distribution and, where applicable, the generation of electricity.</a:t>
            </a:r>
            <a:endParaRPr lang="en-US" dirty="0"/>
          </a:p>
          <a:p>
            <a:pPr marL="627063" lvl="0" indent="-288925">
              <a:buFont typeface="Wingdings" panose="05000000000000000000" pitchFamily="2" charset="2"/>
              <a:buChar char="Ø"/>
            </a:pPr>
            <a:r>
              <a:rPr lang="en-GB" dirty="0"/>
              <a:t>Municipal health services.</a:t>
            </a:r>
            <a:endParaRPr lang="en-US" dirty="0"/>
          </a:p>
          <a:p>
            <a:pPr marL="627063" lvl="0" indent="-288925">
              <a:buFont typeface="Wingdings" panose="05000000000000000000" pitchFamily="2" charset="2"/>
              <a:buChar char="Ø"/>
            </a:pPr>
            <a:r>
              <a:rPr lang="en-GB" dirty="0"/>
              <a:t>Domestic waste-water and sewage disposal systems.</a:t>
            </a:r>
            <a:endParaRPr lang="en-US" dirty="0"/>
          </a:p>
          <a:p>
            <a:pPr>
              <a:buFont typeface="Wingdings" panose="05000000000000000000" pitchFamily="2" charset="2"/>
              <a:buChar char="Ø"/>
            </a:pPr>
            <a:endParaRPr lang="en-US" dirty="0"/>
          </a:p>
          <a:p>
            <a:endParaRPr lang="en-US" dirty="0"/>
          </a:p>
        </p:txBody>
      </p:sp>
      <p:sp>
        <p:nvSpPr>
          <p:cNvPr id="4" name="Content Placeholder 3"/>
          <p:cNvSpPr>
            <a:spLocks noGrp="1"/>
          </p:cNvSpPr>
          <p:nvPr>
            <p:ph sz="half" idx="10"/>
          </p:nvPr>
        </p:nvSpPr>
        <p:spPr>
          <a:xfrm>
            <a:off x="731520" y="930588"/>
            <a:ext cx="10753344" cy="660218"/>
          </a:xfrm>
        </p:spPr>
        <p:txBody>
          <a:bodyPr/>
          <a:lstStyle/>
          <a:p>
            <a:pPr algn="ctr"/>
            <a:r>
              <a:rPr lang="en-US" sz="2800" b="1" dirty="0"/>
              <a:t>Legislative mandate for Local Government</a:t>
            </a:r>
          </a:p>
        </p:txBody>
      </p:sp>
    </p:spTree>
    <p:extLst>
      <p:ext uri="{BB962C8B-B14F-4D97-AF65-F5344CB8AC3E}">
        <p14:creationId xmlns:p14="http://schemas.microsoft.com/office/powerpoint/2010/main" val="442068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flipV="1">
            <a:off x="9014384" y="5808702"/>
            <a:ext cx="440531" cy="45719"/>
          </a:xfrm>
        </p:spPr>
        <p:txBody>
          <a:bodyPr/>
          <a:lstStyle/>
          <a:p>
            <a:pPr defTabSz="685800"/>
            <a:endParaRPr lang="en-US" altLang="en-US" sz="1451" b="1" dirty="0">
              <a:solidFill>
                <a:prstClr val="black">
                  <a:tint val="75000"/>
                </a:prstClr>
              </a:solidFill>
              <a:latin typeface="Calibri" panose="020F0502020204030204"/>
            </a:endParaRPr>
          </a:p>
        </p:txBody>
      </p:sp>
      <p:sp>
        <p:nvSpPr>
          <p:cNvPr id="489474" name="Rectangle 2"/>
          <p:cNvSpPr>
            <a:spLocks noGrp="1" noChangeArrowheads="1"/>
          </p:cNvSpPr>
          <p:nvPr>
            <p:ph type="title"/>
          </p:nvPr>
        </p:nvSpPr>
        <p:spPr>
          <a:xfrm>
            <a:off x="2229395" y="962201"/>
            <a:ext cx="7778930" cy="780939"/>
          </a:xfrm>
          <a:solidFill>
            <a:schemeClr val="accent2">
              <a:lumMod val="75000"/>
            </a:schemeClr>
          </a:solidFill>
          <a:ln>
            <a:solidFill>
              <a:schemeClr val="bg1">
                <a:lumMod val="50000"/>
              </a:schemeClr>
            </a:solidFill>
          </a:ln>
        </p:spPr>
        <p:txBody>
          <a:bodyPr>
            <a:noAutofit/>
          </a:bodyPr>
          <a:lstStyle/>
          <a:p>
            <a:pPr algn="ctr"/>
            <a:r>
              <a:rPr lang="en-ZA" altLang="en-US" sz="3000" dirty="0">
                <a:solidFill>
                  <a:schemeClr val="bg1"/>
                </a:solidFill>
                <a:latin typeface="Calibri" panose="020F0502020204030204" pitchFamily="34" charset="0"/>
              </a:rPr>
              <a:t>Powers and Functions: Authorisations and Adjustments</a:t>
            </a:r>
            <a:endParaRPr lang="en-US" altLang="en-US" sz="3000" dirty="0">
              <a:solidFill>
                <a:schemeClr val="bg1"/>
              </a:solidFill>
              <a:latin typeface="Calibri" panose="020F0502020204030204" pitchFamily="34" charset="0"/>
            </a:endParaRPr>
          </a:p>
        </p:txBody>
      </p:sp>
      <p:grpSp>
        <p:nvGrpSpPr>
          <p:cNvPr id="2" name="Content Placeholder 489474"/>
          <p:cNvGrpSpPr>
            <a:grpSpLocks noChangeAspect="1"/>
          </p:cNvGrpSpPr>
          <p:nvPr/>
        </p:nvGrpSpPr>
        <p:grpSpPr bwMode="auto">
          <a:xfrm>
            <a:off x="4085887" y="962200"/>
            <a:ext cx="4133103" cy="5802651"/>
            <a:chOff x="1558" y="902"/>
            <a:chExt cx="2833" cy="3012"/>
          </a:xfrm>
        </p:grpSpPr>
        <p:sp>
          <p:nvSpPr>
            <p:cNvPr id="3" name="_s5124"/>
            <p:cNvSpPr>
              <a:spLocks noChangeArrowheads="1" noTextEdit="1"/>
            </p:cNvSpPr>
            <p:nvPr/>
          </p:nvSpPr>
          <p:spPr bwMode="auto">
            <a:xfrm>
              <a:off x="1906" y="973"/>
              <a:ext cx="2352" cy="2352"/>
            </a:xfrm>
            <a:custGeom>
              <a:avLst/>
              <a:gdLst>
                <a:gd name="G0" fmla="+- 7200 0 0"/>
                <a:gd name="G1" fmla="+- 15728640 0 0"/>
                <a:gd name="G2" fmla="+- 0 0 15728640"/>
                <a:gd name="T0" fmla="*/ 0 256 1"/>
                <a:gd name="T1" fmla="*/ 180 256 1"/>
                <a:gd name="G3" fmla="+- 15728640 T0 T1"/>
                <a:gd name="T2" fmla="*/ 0 256 1"/>
                <a:gd name="T3" fmla="*/ 90 256 1"/>
                <a:gd name="G4" fmla="+- 15728640 T2 T3"/>
                <a:gd name="G5" fmla="*/ G4 2 1"/>
                <a:gd name="T4" fmla="*/ 90 256 1"/>
                <a:gd name="T5" fmla="*/ 0 256 1"/>
                <a:gd name="G6" fmla="+- 15728640 T4 T5"/>
                <a:gd name="G7" fmla="*/ G6 2 1"/>
                <a:gd name="G8" fmla="abs 1572864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00"/>
                <a:gd name="G18" fmla="*/ 7200 1 2"/>
                <a:gd name="G19" fmla="+- G18 5400 0"/>
                <a:gd name="G20" fmla="cos G19 15728640"/>
                <a:gd name="G21" fmla="sin G19 15728640"/>
                <a:gd name="G22" fmla="+- G20 10800 0"/>
                <a:gd name="G23" fmla="+- G21 10800 0"/>
                <a:gd name="G24" fmla="+- 10800 0 G20"/>
                <a:gd name="G25" fmla="+- 7200 10800 0"/>
                <a:gd name="G26" fmla="?: G9 G17 G25"/>
                <a:gd name="G27" fmla="?: G9 0 21600"/>
                <a:gd name="G28" fmla="cos 10800 15728640"/>
                <a:gd name="G29" fmla="sin 10800 15728640"/>
                <a:gd name="G30" fmla="sin 7200 15728640"/>
                <a:gd name="G31" fmla="+- G28 10800 0"/>
                <a:gd name="G32" fmla="+- G29 10800 0"/>
                <a:gd name="G33" fmla="+- G30 10800 0"/>
                <a:gd name="G34" fmla="?: G4 0 G31"/>
                <a:gd name="G35" fmla="?: 15728640 G34 0"/>
                <a:gd name="G36" fmla="?: G6 G35 G31"/>
                <a:gd name="G37" fmla="+- 21600 0 G36"/>
                <a:gd name="G38" fmla="?: G4 0 G33"/>
                <a:gd name="G39" fmla="?: 15728640 G38 G32"/>
                <a:gd name="G40" fmla="?: G6 G39 0"/>
                <a:gd name="G41" fmla="?: G4 G32 21600"/>
                <a:gd name="G42" fmla="?: G6 G41 G33"/>
                <a:gd name="T12" fmla="*/ 10800 w 21600"/>
                <a:gd name="T13" fmla="*/ 0 h 21600"/>
                <a:gd name="T14" fmla="*/ 6299 w 21600"/>
                <a:gd name="T15" fmla="*/ 3005 h 21600"/>
                <a:gd name="T16" fmla="*/ 10800 w 21600"/>
                <a:gd name="T17" fmla="*/ 3600 h 21600"/>
                <a:gd name="T18" fmla="*/ 15301 w 21600"/>
                <a:gd name="T19" fmla="*/ 300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199" y="4564"/>
                  </a:moveTo>
                  <a:cubicBezTo>
                    <a:pt x="8294" y="3932"/>
                    <a:pt x="9536" y="3600"/>
                    <a:pt x="10799" y="3600"/>
                  </a:cubicBezTo>
                  <a:cubicBezTo>
                    <a:pt x="12063" y="3600"/>
                    <a:pt x="13305" y="3932"/>
                    <a:pt x="14399" y="4564"/>
                  </a:cubicBezTo>
                  <a:lnTo>
                    <a:pt x="16200" y="1446"/>
                  </a:lnTo>
                  <a:cubicBezTo>
                    <a:pt x="14558" y="499"/>
                    <a:pt x="12695" y="0"/>
                    <a:pt x="10800" y="0"/>
                  </a:cubicBezTo>
                  <a:cubicBezTo>
                    <a:pt x="8904" y="0"/>
                    <a:pt x="7041" y="499"/>
                    <a:pt x="5400" y="1446"/>
                  </a:cubicBezTo>
                  <a:close/>
                </a:path>
              </a:pathLst>
            </a:custGeom>
            <a:solidFill>
              <a:schemeClr val="accent6">
                <a:lumMod val="60000"/>
                <a:lumOff val="40000"/>
              </a:schemeClr>
            </a:solidFill>
            <a:ln w="9525">
              <a:solidFill>
                <a:schemeClr val="tx1"/>
              </a:solidFill>
              <a:miter lim="800000"/>
              <a:headEnd/>
              <a:tailEnd/>
            </a:ln>
          </p:spPr>
          <p:txBody>
            <a:bodyPr vert="horz" wrap="none" lIns="41468" tIns="20734" rIns="41468" bIns="20734" numCol="1" anchor="ctr" anchorCtr="0" compatLnSpc="1">
              <a:prstTxWarp prst="textNoShape">
                <a:avLst/>
              </a:prstTxWarp>
            </a:bodyPr>
            <a:lstStyle/>
            <a:p>
              <a:pPr defTabSz="685800"/>
              <a:endParaRPr lang="en-ZA" sz="1350" dirty="0">
                <a:solidFill>
                  <a:prstClr val="black"/>
                </a:solidFill>
                <a:latin typeface="Calibri" panose="020F0502020204030204"/>
              </a:endParaRPr>
            </a:p>
          </p:txBody>
        </p:sp>
        <p:sp>
          <p:nvSpPr>
            <p:cNvPr id="4" name="_s5125"/>
            <p:cNvSpPr>
              <a:spLocks noChangeArrowheads="1" noTextEdit="1"/>
            </p:cNvSpPr>
            <p:nvPr/>
          </p:nvSpPr>
          <p:spPr bwMode="auto">
            <a:xfrm rot="7200000">
              <a:off x="1916" y="902"/>
              <a:ext cx="2352" cy="2352"/>
            </a:xfrm>
            <a:custGeom>
              <a:avLst/>
              <a:gdLst>
                <a:gd name="G0" fmla="+- 7200 0 0"/>
                <a:gd name="G1" fmla="+- 15728640 0 0"/>
                <a:gd name="G2" fmla="+- 0 0 15728640"/>
                <a:gd name="T0" fmla="*/ 0 256 1"/>
                <a:gd name="T1" fmla="*/ 180 256 1"/>
                <a:gd name="G3" fmla="+- 15728640 T0 T1"/>
                <a:gd name="T2" fmla="*/ 0 256 1"/>
                <a:gd name="T3" fmla="*/ 90 256 1"/>
                <a:gd name="G4" fmla="+- 15728640 T2 T3"/>
                <a:gd name="G5" fmla="*/ G4 2 1"/>
                <a:gd name="T4" fmla="*/ 90 256 1"/>
                <a:gd name="T5" fmla="*/ 0 256 1"/>
                <a:gd name="G6" fmla="+- 15728640 T4 T5"/>
                <a:gd name="G7" fmla="*/ G6 2 1"/>
                <a:gd name="G8" fmla="abs 1572864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00"/>
                <a:gd name="G18" fmla="*/ 7200 1 2"/>
                <a:gd name="G19" fmla="+- G18 5400 0"/>
                <a:gd name="G20" fmla="cos G19 15728640"/>
                <a:gd name="G21" fmla="sin G19 15728640"/>
                <a:gd name="G22" fmla="+- G20 10800 0"/>
                <a:gd name="G23" fmla="+- G21 10800 0"/>
                <a:gd name="G24" fmla="+- 10800 0 G20"/>
                <a:gd name="G25" fmla="+- 7200 10800 0"/>
                <a:gd name="G26" fmla="?: G9 G17 G25"/>
                <a:gd name="G27" fmla="?: G9 0 21600"/>
                <a:gd name="G28" fmla="cos 10800 15728640"/>
                <a:gd name="G29" fmla="sin 10800 15728640"/>
                <a:gd name="G30" fmla="sin 7200 15728640"/>
                <a:gd name="G31" fmla="+- G28 10800 0"/>
                <a:gd name="G32" fmla="+- G29 10800 0"/>
                <a:gd name="G33" fmla="+- G30 10800 0"/>
                <a:gd name="G34" fmla="?: G4 0 G31"/>
                <a:gd name="G35" fmla="?: 15728640 G34 0"/>
                <a:gd name="G36" fmla="?: G6 G35 G31"/>
                <a:gd name="G37" fmla="+- 21600 0 G36"/>
                <a:gd name="G38" fmla="?: G4 0 G33"/>
                <a:gd name="G39" fmla="?: 15728640 G38 G32"/>
                <a:gd name="G40" fmla="?: G6 G39 0"/>
                <a:gd name="G41" fmla="?: G4 G32 21600"/>
                <a:gd name="G42" fmla="?: G6 G41 G33"/>
                <a:gd name="T12" fmla="*/ 10800 w 21600"/>
                <a:gd name="T13" fmla="*/ 0 h 21600"/>
                <a:gd name="T14" fmla="*/ 6299 w 21600"/>
                <a:gd name="T15" fmla="*/ 3005 h 21600"/>
                <a:gd name="T16" fmla="*/ 10800 w 21600"/>
                <a:gd name="T17" fmla="*/ 3600 h 21600"/>
                <a:gd name="T18" fmla="*/ 15301 w 21600"/>
                <a:gd name="T19" fmla="*/ 300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199" y="4564"/>
                  </a:moveTo>
                  <a:cubicBezTo>
                    <a:pt x="8294" y="3932"/>
                    <a:pt x="9536" y="3600"/>
                    <a:pt x="10799" y="3600"/>
                  </a:cubicBezTo>
                  <a:cubicBezTo>
                    <a:pt x="12063" y="3600"/>
                    <a:pt x="13305" y="3932"/>
                    <a:pt x="14399" y="4564"/>
                  </a:cubicBezTo>
                  <a:lnTo>
                    <a:pt x="16200" y="1446"/>
                  </a:lnTo>
                  <a:cubicBezTo>
                    <a:pt x="14558" y="499"/>
                    <a:pt x="12695" y="0"/>
                    <a:pt x="10800" y="0"/>
                  </a:cubicBezTo>
                  <a:cubicBezTo>
                    <a:pt x="8904" y="0"/>
                    <a:pt x="7041" y="499"/>
                    <a:pt x="5400" y="1446"/>
                  </a:cubicBezTo>
                  <a:close/>
                </a:path>
              </a:pathLst>
            </a:custGeom>
            <a:solidFill>
              <a:schemeClr val="accent6">
                <a:lumMod val="60000"/>
                <a:lumOff val="40000"/>
              </a:schemeClr>
            </a:solidFill>
            <a:ln w="9525">
              <a:solidFill>
                <a:schemeClr val="tx1"/>
              </a:solidFill>
              <a:miter lim="800000"/>
              <a:headEnd/>
              <a:tailEnd/>
            </a:ln>
          </p:spPr>
          <p:txBody>
            <a:bodyPr vert="horz" wrap="none" lIns="41468" tIns="20734" rIns="41468" bIns="20734" numCol="1" anchor="ctr" anchorCtr="0" compatLnSpc="1">
              <a:prstTxWarp prst="textNoShape">
                <a:avLst/>
              </a:prstTxWarp>
            </a:bodyPr>
            <a:lstStyle/>
            <a:p>
              <a:pPr defTabSz="685800"/>
              <a:endParaRPr lang="en-ZA" sz="1350" dirty="0">
                <a:solidFill>
                  <a:prstClr val="black"/>
                </a:solidFill>
                <a:latin typeface="Calibri" panose="020F0502020204030204"/>
              </a:endParaRPr>
            </a:p>
          </p:txBody>
        </p:sp>
        <p:sp>
          <p:nvSpPr>
            <p:cNvPr id="5" name="_s5126"/>
            <p:cNvSpPr>
              <a:spLocks noChangeArrowheads="1" noTextEdit="1"/>
            </p:cNvSpPr>
            <p:nvPr/>
          </p:nvSpPr>
          <p:spPr bwMode="auto">
            <a:xfrm rot="14400000">
              <a:off x="1916" y="902"/>
              <a:ext cx="2352" cy="2352"/>
            </a:xfrm>
            <a:custGeom>
              <a:avLst/>
              <a:gdLst>
                <a:gd name="G0" fmla="+- 7200 0 0"/>
                <a:gd name="G1" fmla="+- 15728640 0 0"/>
                <a:gd name="G2" fmla="+- 0 0 15728640"/>
                <a:gd name="T0" fmla="*/ 0 256 1"/>
                <a:gd name="T1" fmla="*/ 180 256 1"/>
                <a:gd name="G3" fmla="+- 15728640 T0 T1"/>
                <a:gd name="T2" fmla="*/ 0 256 1"/>
                <a:gd name="T3" fmla="*/ 90 256 1"/>
                <a:gd name="G4" fmla="+- 15728640 T2 T3"/>
                <a:gd name="G5" fmla="*/ G4 2 1"/>
                <a:gd name="T4" fmla="*/ 90 256 1"/>
                <a:gd name="T5" fmla="*/ 0 256 1"/>
                <a:gd name="G6" fmla="+- 15728640 T4 T5"/>
                <a:gd name="G7" fmla="*/ G6 2 1"/>
                <a:gd name="G8" fmla="abs 1572864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00"/>
                <a:gd name="G18" fmla="*/ 7200 1 2"/>
                <a:gd name="G19" fmla="+- G18 5400 0"/>
                <a:gd name="G20" fmla="cos G19 15728640"/>
                <a:gd name="G21" fmla="sin G19 15728640"/>
                <a:gd name="G22" fmla="+- G20 10800 0"/>
                <a:gd name="G23" fmla="+- G21 10800 0"/>
                <a:gd name="G24" fmla="+- 10800 0 G20"/>
                <a:gd name="G25" fmla="+- 7200 10800 0"/>
                <a:gd name="G26" fmla="?: G9 G17 G25"/>
                <a:gd name="G27" fmla="?: G9 0 21600"/>
                <a:gd name="G28" fmla="cos 10800 15728640"/>
                <a:gd name="G29" fmla="sin 10800 15728640"/>
                <a:gd name="G30" fmla="sin 7200 15728640"/>
                <a:gd name="G31" fmla="+- G28 10800 0"/>
                <a:gd name="G32" fmla="+- G29 10800 0"/>
                <a:gd name="G33" fmla="+- G30 10800 0"/>
                <a:gd name="G34" fmla="?: G4 0 G31"/>
                <a:gd name="G35" fmla="?: 15728640 G34 0"/>
                <a:gd name="G36" fmla="?: G6 G35 G31"/>
                <a:gd name="G37" fmla="+- 21600 0 G36"/>
                <a:gd name="G38" fmla="?: G4 0 G33"/>
                <a:gd name="G39" fmla="?: 15728640 G38 G32"/>
                <a:gd name="G40" fmla="?: G6 G39 0"/>
                <a:gd name="G41" fmla="?: G4 G32 21600"/>
                <a:gd name="G42" fmla="?: G6 G41 G33"/>
                <a:gd name="T12" fmla="*/ 10800 w 21600"/>
                <a:gd name="T13" fmla="*/ 0 h 21600"/>
                <a:gd name="T14" fmla="*/ 6299 w 21600"/>
                <a:gd name="T15" fmla="*/ 3005 h 21600"/>
                <a:gd name="T16" fmla="*/ 10800 w 21600"/>
                <a:gd name="T17" fmla="*/ 3600 h 21600"/>
                <a:gd name="T18" fmla="*/ 15301 w 21600"/>
                <a:gd name="T19" fmla="*/ 300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199" y="4564"/>
                  </a:moveTo>
                  <a:cubicBezTo>
                    <a:pt x="8294" y="3932"/>
                    <a:pt x="9536" y="3600"/>
                    <a:pt x="10799" y="3600"/>
                  </a:cubicBezTo>
                  <a:cubicBezTo>
                    <a:pt x="12063" y="3600"/>
                    <a:pt x="13305" y="3932"/>
                    <a:pt x="14399" y="4564"/>
                  </a:cubicBezTo>
                  <a:lnTo>
                    <a:pt x="16200" y="1446"/>
                  </a:lnTo>
                  <a:cubicBezTo>
                    <a:pt x="14558" y="499"/>
                    <a:pt x="12695" y="0"/>
                    <a:pt x="10800" y="0"/>
                  </a:cubicBezTo>
                  <a:cubicBezTo>
                    <a:pt x="8904" y="0"/>
                    <a:pt x="7041" y="499"/>
                    <a:pt x="5400" y="1446"/>
                  </a:cubicBezTo>
                  <a:close/>
                </a:path>
              </a:pathLst>
            </a:custGeom>
            <a:solidFill>
              <a:schemeClr val="accent6">
                <a:lumMod val="60000"/>
                <a:lumOff val="40000"/>
              </a:schemeClr>
            </a:solidFill>
            <a:ln w="9525">
              <a:solidFill>
                <a:schemeClr val="tx1"/>
              </a:solidFill>
              <a:miter lim="800000"/>
              <a:headEnd/>
              <a:tailEnd/>
            </a:ln>
          </p:spPr>
          <p:txBody>
            <a:bodyPr vert="horz" wrap="none" lIns="41468" tIns="20734" rIns="41468" bIns="20734" numCol="1" anchor="ctr" anchorCtr="0" compatLnSpc="1">
              <a:prstTxWarp prst="textNoShape">
                <a:avLst/>
              </a:prstTxWarp>
            </a:bodyPr>
            <a:lstStyle/>
            <a:p>
              <a:pPr defTabSz="685800"/>
              <a:endParaRPr lang="en-ZA" sz="1350" dirty="0">
                <a:solidFill>
                  <a:prstClr val="black"/>
                </a:solidFill>
                <a:latin typeface="Calibri" panose="020F0502020204030204"/>
              </a:endParaRPr>
            </a:p>
          </p:txBody>
        </p:sp>
        <p:sp>
          <p:nvSpPr>
            <p:cNvPr id="6" name="_s5127"/>
            <p:cNvSpPr>
              <a:spLocks noChangeArrowheads="1"/>
            </p:cNvSpPr>
            <p:nvPr/>
          </p:nvSpPr>
          <p:spPr bwMode="auto">
            <a:xfrm>
              <a:off x="3604" y="1157"/>
              <a:ext cx="787" cy="8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41468" tIns="20734" rIns="41468" bIns="20734" numCol="1" anchor="ctr" anchorCtr="0" compatLnSpc="1">
              <a:prstTxWarp prst="textNoShape">
                <a:avLst/>
              </a:prstTxWarp>
            </a:bodyPr>
            <a:lstStyle/>
            <a:p>
              <a:pPr algn="ctr" defTabSz="414704"/>
              <a:r>
                <a:rPr lang="en-ZA" altLang="en-US" sz="1050" b="1" dirty="0">
                  <a:solidFill>
                    <a:prstClr val="black"/>
                  </a:solidFill>
                  <a:latin typeface="Times New Roman" panose="02020603050405020304" pitchFamily="18" charset="0"/>
                </a:rPr>
                <a:t>MEC: </a:t>
              </a:r>
            </a:p>
            <a:p>
              <a:pPr algn="ctr" defTabSz="414704"/>
              <a:r>
                <a:rPr lang="en-ZA" altLang="en-US" sz="1050" b="1" dirty="0">
                  <a:solidFill>
                    <a:prstClr val="black"/>
                  </a:solidFill>
                  <a:latin typeface="Times New Roman" panose="02020603050405020304" pitchFamily="18" charset="0"/>
                </a:rPr>
                <a:t>Other functions </a:t>
              </a:r>
            </a:p>
            <a:p>
              <a:pPr algn="ctr" defTabSz="414704"/>
              <a:r>
                <a:rPr lang="en-ZA" altLang="en-US" sz="1050" b="1" dirty="0">
                  <a:solidFill>
                    <a:prstClr val="black"/>
                  </a:solidFill>
                  <a:latin typeface="Times New Roman" panose="02020603050405020304" pitchFamily="18" charset="0"/>
                </a:rPr>
                <a:t>from district</a:t>
              </a:r>
            </a:p>
            <a:p>
              <a:pPr algn="ctr" defTabSz="414704"/>
              <a:r>
                <a:rPr lang="en-ZA" altLang="en-US" sz="1050" b="1" dirty="0">
                  <a:solidFill>
                    <a:prstClr val="black"/>
                  </a:solidFill>
                  <a:latin typeface="Times New Roman" panose="02020603050405020304" pitchFamily="18" charset="0"/>
                </a:rPr>
                <a:t>to local </a:t>
              </a:r>
            </a:p>
            <a:p>
              <a:pPr algn="ctr" defTabSz="414704"/>
              <a:r>
                <a:rPr lang="en-ZA" altLang="en-US" sz="1050" b="1" dirty="0">
                  <a:solidFill>
                    <a:prstClr val="black"/>
                  </a:solidFill>
                  <a:latin typeface="Times New Roman" panose="02020603050405020304" pitchFamily="18" charset="0"/>
                </a:rPr>
                <a:t>or vice versa</a:t>
              </a:r>
              <a:endParaRPr lang="en-US" altLang="en-US" sz="1050" b="1" dirty="0">
                <a:solidFill>
                  <a:prstClr val="black"/>
                </a:solidFill>
                <a:latin typeface="Times New Roman" panose="02020603050405020304" pitchFamily="18" charset="0"/>
              </a:endParaRPr>
            </a:p>
          </p:txBody>
        </p:sp>
        <p:sp>
          <p:nvSpPr>
            <p:cNvPr id="7" name="_s5128"/>
            <p:cNvSpPr>
              <a:spLocks noChangeArrowheads="1"/>
            </p:cNvSpPr>
            <p:nvPr/>
          </p:nvSpPr>
          <p:spPr bwMode="auto">
            <a:xfrm>
              <a:off x="2797" y="2893"/>
              <a:ext cx="515"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41468" tIns="20734" rIns="41468" bIns="20734" numCol="1" anchor="ctr" anchorCtr="0" compatLnSpc="1">
              <a:prstTxWarp prst="textNoShape">
                <a:avLst/>
              </a:prstTxWarp>
            </a:bodyPr>
            <a:lstStyle/>
            <a:p>
              <a:pPr algn="ctr" defTabSz="414704"/>
              <a:r>
                <a:rPr lang="en-ZA" altLang="en-US" sz="1200" b="1" dirty="0">
                  <a:solidFill>
                    <a:prstClr val="black"/>
                  </a:solidFill>
                  <a:latin typeface="Times New Roman" panose="02020603050405020304" pitchFamily="18" charset="0"/>
                </a:rPr>
                <a:t>Service delivery </a:t>
              </a:r>
            </a:p>
            <a:p>
              <a:pPr algn="ctr" defTabSz="414704"/>
              <a:r>
                <a:rPr lang="en-ZA" altLang="en-US" sz="1200" b="1" dirty="0">
                  <a:solidFill>
                    <a:prstClr val="black"/>
                  </a:solidFill>
                  <a:latin typeface="Times New Roman" panose="02020603050405020304" pitchFamily="18" charset="0"/>
                </a:rPr>
                <a:t>agreements also </a:t>
              </a:r>
            </a:p>
            <a:p>
              <a:pPr algn="ctr" defTabSz="414704"/>
              <a:r>
                <a:rPr lang="en-ZA" altLang="en-US" sz="1200" b="1" dirty="0">
                  <a:solidFill>
                    <a:prstClr val="black"/>
                  </a:solidFill>
                  <a:latin typeface="Times New Roman" panose="02020603050405020304" pitchFamily="18" charset="0"/>
                </a:rPr>
                <a:t>an option</a:t>
              </a:r>
              <a:endParaRPr lang="en-US" altLang="en-US" sz="1200" b="1" dirty="0">
                <a:solidFill>
                  <a:prstClr val="black"/>
                </a:solidFill>
                <a:latin typeface="Times New Roman" panose="02020603050405020304" pitchFamily="18" charset="0"/>
              </a:endParaRPr>
            </a:p>
          </p:txBody>
        </p:sp>
        <p:sp>
          <p:nvSpPr>
            <p:cNvPr id="8" name="_s5129"/>
            <p:cNvSpPr>
              <a:spLocks noChangeArrowheads="1"/>
            </p:cNvSpPr>
            <p:nvPr/>
          </p:nvSpPr>
          <p:spPr bwMode="auto">
            <a:xfrm>
              <a:off x="1558" y="1157"/>
              <a:ext cx="1107" cy="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41468" tIns="20734" rIns="41468" bIns="20734" numCol="1" anchor="ctr" anchorCtr="0" compatLnSpc="1">
              <a:prstTxWarp prst="textNoShape">
                <a:avLst/>
              </a:prstTxWarp>
            </a:bodyPr>
            <a:lstStyle/>
            <a:p>
              <a:pPr algn="ctr" defTabSz="414704"/>
              <a:r>
                <a:rPr lang="en-ZA" altLang="en-US" sz="1050" b="1" dirty="0">
                  <a:solidFill>
                    <a:prstClr val="black"/>
                  </a:solidFill>
                  <a:latin typeface="Times New Roman" panose="02020603050405020304" pitchFamily="18" charset="0"/>
                </a:rPr>
                <a:t>Minister: </a:t>
              </a:r>
            </a:p>
            <a:p>
              <a:pPr algn="ctr" defTabSz="414704"/>
              <a:r>
                <a:rPr lang="en-ZA" altLang="en-US" sz="1050" b="1" dirty="0">
                  <a:solidFill>
                    <a:prstClr val="black"/>
                  </a:solidFill>
                  <a:latin typeface="Times New Roman" panose="02020603050405020304" pitchFamily="18" charset="0"/>
                </a:rPr>
                <a:t>Water, </a:t>
              </a:r>
            </a:p>
            <a:p>
              <a:pPr algn="ctr" defTabSz="414704"/>
              <a:r>
                <a:rPr lang="en-ZA" altLang="en-US" sz="1050" b="1" dirty="0">
                  <a:solidFill>
                    <a:prstClr val="black"/>
                  </a:solidFill>
                  <a:latin typeface="Times New Roman" panose="02020603050405020304" pitchFamily="18" charset="0"/>
                </a:rPr>
                <a:t>sanitation,</a:t>
              </a:r>
            </a:p>
            <a:p>
              <a:pPr algn="ctr" defTabSz="414704"/>
              <a:r>
                <a:rPr lang="en-ZA" altLang="en-US" sz="1050" b="1" dirty="0">
                  <a:solidFill>
                    <a:prstClr val="black"/>
                  </a:solidFill>
                  <a:latin typeface="Times New Roman" panose="02020603050405020304" pitchFamily="18" charset="0"/>
                </a:rPr>
                <a:t>electricity, </a:t>
              </a:r>
            </a:p>
            <a:p>
              <a:pPr algn="ctr" defTabSz="414704"/>
              <a:r>
                <a:rPr lang="en-ZA" altLang="en-US" sz="1050" b="1" dirty="0">
                  <a:solidFill>
                    <a:prstClr val="black"/>
                  </a:solidFill>
                  <a:latin typeface="Times New Roman" panose="02020603050405020304" pitchFamily="18" charset="0"/>
                </a:rPr>
                <a:t>municipal health: </a:t>
              </a:r>
            </a:p>
            <a:p>
              <a:pPr algn="ctr" defTabSz="414704"/>
              <a:r>
                <a:rPr lang="en-ZA" altLang="en-US" sz="1050" b="1" dirty="0">
                  <a:solidFill>
                    <a:prstClr val="black"/>
                  </a:solidFill>
                  <a:latin typeface="Times New Roman" panose="02020603050405020304" pitchFamily="18" charset="0"/>
                </a:rPr>
                <a:t>from district to local</a:t>
              </a:r>
              <a:endParaRPr lang="en-US" altLang="en-US" sz="1050" b="1" dirty="0">
                <a:solidFill>
                  <a:prstClr val="black"/>
                </a:solidFill>
                <a:latin typeface="Times New Roman" panose="02020603050405020304" pitchFamily="18" charset="0"/>
              </a:endParaRPr>
            </a:p>
          </p:txBody>
        </p:sp>
      </p:grpSp>
      <p:sp>
        <p:nvSpPr>
          <p:cNvPr id="489483" name="Text Box 11"/>
          <p:cNvSpPr txBox="1">
            <a:spLocks noChangeArrowheads="1"/>
          </p:cNvSpPr>
          <p:nvPr/>
        </p:nvSpPr>
        <p:spPr bwMode="auto">
          <a:xfrm>
            <a:off x="5936920" y="2218570"/>
            <a:ext cx="708257" cy="300082"/>
          </a:xfrm>
          <a:prstGeom prst="rect">
            <a:avLst/>
          </a:prstGeom>
          <a:solidFill>
            <a:schemeClr val="bg1"/>
          </a:solidFill>
          <a:ln>
            <a:solidFill>
              <a:srgbClr val="EF4718"/>
            </a:solidFill>
          </a:ln>
          <a:effectLst/>
        </p:spPr>
        <p:txBody>
          <a:bodyPr wrap="square">
            <a:spAutoFit/>
          </a:bodyPr>
          <a:lstStyle/>
          <a:p>
            <a:pPr defTabSz="685800">
              <a:spcBef>
                <a:spcPct val="50000"/>
              </a:spcBef>
            </a:pPr>
            <a:r>
              <a:rPr lang="en-ZA" altLang="en-US" sz="1350" dirty="0">
                <a:solidFill>
                  <a:prstClr val="black"/>
                </a:solidFill>
                <a:latin typeface="Calibri" panose="020F0502020204030204"/>
              </a:rPr>
              <a:t>District</a:t>
            </a:r>
            <a:endParaRPr lang="en-US" altLang="en-US" sz="1350" dirty="0">
              <a:solidFill>
                <a:prstClr val="black"/>
              </a:solidFill>
              <a:latin typeface="Calibri" panose="020F0502020204030204"/>
            </a:endParaRPr>
          </a:p>
        </p:txBody>
      </p:sp>
      <p:sp>
        <p:nvSpPr>
          <p:cNvPr id="489484" name="Text Box 12"/>
          <p:cNvSpPr txBox="1">
            <a:spLocks noChangeArrowheads="1"/>
          </p:cNvSpPr>
          <p:nvPr/>
        </p:nvSpPr>
        <p:spPr bwMode="auto">
          <a:xfrm>
            <a:off x="4790665" y="4396637"/>
            <a:ext cx="795699" cy="300082"/>
          </a:xfrm>
          <a:prstGeom prst="rect">
            <a:avLst/>
          </a:prstGeom>
          <a:solidFill>
            <a:schemeClr val="bg1"/>
          </a:solidFill>
          <a:ln>
            <a:solidFill>
              <a:srgbClr val="EF4718"/>
            </a:solidFill>
          </a:ln>
          <a:effectLst/>
        </p:spPr>
        <p:txBody>
          <a:bodyPr wrap="square">
            <a:spAutoFit/>
          </a:bodyPr>
          <a:lstStyle/>
          <a:p>
            <a:pPr defTabSz="685800">
              <a:spcBef>
                <a:spcPct val="50000"/>
              </a:spcBef>
            </a:pPr>
            <a:r>
              <a:rPr lang="en-ZA" altLang="en-US" sz="1350" dirty="0">
                <a:solidFill>
                  <a:prstClr val="black"/>
                </a:solidFill>
                <a:latin typeface="Calibri" panose="020F0502020204030204"/>
              </a:rPr>
              <a:t>Local</a:t>
            </a:r>
            <a:endParaRPr lang="en-US" altLang="en-US" sz="1350" dirty="0">
              <a:solidFill>
                <a:prstClr val="black"/>
              </a:solidFill>
              <a:latin typeface="Calibri" panose="020F0502020204030204"/>
            </a:endParaRPr>
          </a:p>
        </p:txBody>
      </p:sp>
      <p:sp>
        <p:nvSpPr>
          <p:cNvPr id="489485" name="Text Box 13"/>
          <p:cNvSpPr txBox="1">
            <a:spLocks noChangeArrowheads="1"/>
          </p:cNvSpPr>
          <p:nvPr/>
        </p:nvSpPr>
        <p:spPr bwMode="auto">
          <a:xfrm>
            <a:off x="7318459" y="4141820"/>
            <a:ext cx="407485" cy="40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pPr>
            <a:endParaRPr lang="en-US" altLang="en-US" sz="2051" dirty="0">
              <a:solidFill>
                <a:prstClr val="black"/>
              </a:solidFill>
              <a:latin typeface="Calibri" panose="020F0502020204030204"/>
            </a:endParaRPr>
          </a:p>
        </p:txBody>
      </p:sp>
      <p:sp>
        <p:nvSpPr>
          <p:cNvPr id="489486" name="Text Box 14"/>
          <p:cNvSpPr txBox="1">
            <a:spLocks noChangeArrowheads="1"/>
          </p:cNvSpPr>
          <p:nvPr/>
        </p:nvSpPr>
        <p:spPr bwMode="auto">
          <a:xfrm>
            <a:off x="7063639" y="4396636"/>
            <a:ext cx="558787" cy="300082"/>
          </a:xfrm>
          <a:prstGeom prst="rect">
            <a:avLst/>
          </a:prstGeom>
          <a:solidFill>
            <a:schemeClr val="bg1"/>
          </a:solidFill>
          <a:ln w="9525">
            <a:solidFill>
              <a:srgbClr val="EF4718"/>
            </a:solidFill>
            <a:miter lim="800000"/>
            <a:headEnd/>
            <a:tailEnd/>
          </a:ln>
          <a:effectLst/>
        </p:spPr>
        <p:txBody>
          <a:bodyPr wrap="square">
            <a:spAutoFit/>
          </a:bodyPr>
          <a:lstStyle/>
          <a:p>
            <a:pPr defTabSz="685800">
              <a:spcBef>
                <a:spcPct val="50000"/>
              </a:spcBef>
            </a:pPr>
            <a:r>
              <a:rPr lang="en-ZA" altLang="en-US" sz="1350" dirty="0">
                <a:solidFill>
                  <a:prstClr val="black"/>
                </a:solidFill>
                <a:latin typeface="Calibri" panose="020F0502020204030204"/>
              </a:rPr>
              <a:t>Local</a:t>
            </a:r>
            <a:endParaRPr lang="en-US" altLang="en-US" sz="1350" dirty="0">
              <a:solidFill>
                <a:prstClr val="black"/>
              </a:solidFill>
              <a:latin typeface="Calibri" panose="020F0502020204030204"/>
            </a:endParaRPr>
          </a:p>
        </p:txBody>
      </p:sp>
      <p:sp>
        <p:nvSpPr>
          <p:cNvPr id="489487" name="Line 15"/>
          <p:cNvSpPr>
            <a:spLocks noChangeShapeType="1"/>
          </p:cNvSpPr>
          <p:nvPr/>
        </p:nvSpPr>
        <p:spPr bwMode="auto">
          <a:xfrm flipH="1">
            <a:off x="5601082" y="2409552"/>
            <a:ext cx="281927" cy="221117"/>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685800"/>
            <a:endParaRPr lang="en-ZA" sz="2051" dirty="0">
              <a:solidFill>
                <a:prstClr val="black"/>
              </a:solidFill>
              <a:latin typeface="Calibri" panose="020F0502020204030204"/>
            </a:endParaRPr>
          </a:p>
        </p:txBody>
      </p:sp>
      <p:sp>
        <p:nvSpPr>
          <p:cNvPr id="489488" name="Line 16"/>
          <p:cNvSpPr>
            <a:spLocks noChangeShapeType="1"/>
          </p:cNvSpPr>
          <p:nvPr/>
        </p:nvSpPr>
        <p:spPr bwMode="auto">
          <a:xfrm>
            <a:off x="5230515" y="3581668"/>
            <a:ext cx="0" cy="152666"/>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685800"/>
            <a:endParaRPr lang="en-ZA" sz="2051" dirty="0">
              <a:solidFill>
                <a:prstClr val="black"/>
              </a:solidFill>
              <a:latin typeface="Calibri" panose="020F0502020204030204"/>
            </a:endParaRPr>
          </a:p>
        </p:txBody>
      </p:sp>
      <p:sp>
        <p:nvSpPr>
          <p:cNvPr id="489489" name="Line 17"/>
          <p:cNvSpPr>
            <a:spLocks noChangeShapeType="1"/>
          </p:cNvSpPr>
          <p:nvPr/>
        </p:nvSpPr>
        <p:spPr bwMode="auto">
          <a:xfrm>
            <a:off x="6780547" y="2367630"/>
            <a:ext cx="220280" cy="123844"/>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685800"/>
            <a:endParaRPr lang="en-ZA" sz="2051" dirty="0">
              <a:solidFill>
                <a:prstClr val="black"/>
              </a:solidFill>
              <a:latin typeface="Calibri" panose="020F0502020204030204"/>
            </a:endParaRPr>
          </a:p>
        </p:txBody>
      </p:sp>
      <p:sp>
        <p:nvSpPr>
          <p:cNvPr id="489490" name="Line 18"/>
          <p:cNvSpPr>
            <a:spLocks noChangeShapeType="1"/>
          </p:cNvSpPr>
          <p:nvPr/>
        </p:nvSpPr>
        <p:spPr bwMode="auto">
          <a:xfrm flipV="1">
            <a:off x="7419485" y="3531154"/>
            <a:ext cx="0" cy="152666"/>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685800"/>
            <a:endParaRPr lang="en-ZA" sz="2051" dirty="0">
              <a:solidFill>
                <a:prstClr val="black"/>
              </a:solidFill>
              <a:latin typeface="Calibri" panose="020F0502020204030204"/>
            </a:endParaRPr>
          </a:p>
        </p:txBody>
      </p:sp>
      <p:sp>
        <p:nvSpPr>
          <p:cNvPr id="489491" name="AutoShape 19"/>
          <p:cNvSpPr>
            <a:spLocks noChangeArrowheads="1"/>
          </p:cNvSpPr>
          <p:nvPr/>
        </p:nvSpPr>
        <p:spPr bwMode="auto">
          <a:xfrm>
            <a:off x="5856515" y="4163936"/>
            <a:ext cx="858750" cy="343500"/>
          </a:xfrm>
          <a:prstGeom prst="leftRightArrow">
            <a:avLst>
              <a:gd name="adj1" fmla="val 50000"/>
              <a:gd name="adj2" fmla="val 50000"/>
            </a:avLst>
          </a:prstGeom>
          <a:solidFill>
            <a:schemeClr val="accent2">
              <a:lumMod val="75000"/>
            </a:schemeClr>
          </a:solidFill>
          <a:ln w="9525">
            <a:solidFill>
              <a:schemeClr val="tx1"/>
            </a:solidFill>
            <a:miter lim="800000"/>
            <a:headEnd/>
            <a:tailEnd/>
          </a:ln>
          <a:effectLst/>
        </p:spPr>
        <p:txBody>
          <a:bodyPr wrap="none" anchor="ctr"/>
          <a:lstStyle/>
          <a:p>
            <a:pPr defTabSz="685800"/>
            <a:endParaRPr lang="en-ZA" sz="2051" dirty="0">
              <a:solidFill>
                <a:prstClr val="black"/>
              </a:solidFill>
              <a:latin typeface="Calibri" panose="020F0502020204030204"/>
            </a:endParaRPr>
          </a:p>
        </p:txBody>
      </p:sp>
      <p:sp>
        <p:nvSpPr>
          <p:cNvPr id="489492" name="AutoShape 20"/>
          <p:cNvSpPr>
            <a:spLocks noChangeArrowheads="1"/>
          </p:cNvSpPr>
          <p:nvPr/>
        </p:nvSpPr>
        <p:spPr bwMode="auto">
          <a:xfrm>
            <a:off x="6176119" y="2971000"/>
            <a:ext cx="254819" cy="1374000"/>
          </a:xfrm>
          <a:prstGeom prst="upArrow">
            <a:avLst>
              <a:gd name="adj1" fmla="val 50000"/>
              <a:gd name="adj2" fmla="val 134802"/>
            </a:avLst>
          </a:prstGeom>
          <a:solidFill>
            <a:schemeClr val="accent2">
              <a:lumMod val="75000"/>
            </a:schemeClr>
          </a:solidFill>
          <a:ln w="9525">
            <a:solidFill>
              <a:schemeClr val="tx1"/>
            </a:solidFill>
            <a:miter lim="800000"/>
            <a:headEnd/>
            <a:tailEnd/>
          </a:ln>
          <a:effectLst/>
        </p:spPr>
        <p:txBody>
          <a:bodyPr wrap="none" anchor="ctr"/>
          <a:lstStyle/>
          <a:p>
            <a:pPr defTabSz="685800"/>
            <a:endParaRPr lang="en-ZA" sz="2051" dirty="0">
              <a:solidFill>
                <a:prstClr val="black"/>
              </a:solidFill>
              <a:latin typeface="Calibri" panose="020F0502020204030204"/>
            </a:endParaRPr>
          </a:p>
        </p:txBody>
      </p:sp>
      <p:sp>
        <p:nvSpPr>
          <p:cNvPr id="489493" name="Rectangle 21"/>
          <p:cNvSpPr>
            <a:spLocks noChangeArrowheads="1"/>
          </p:cNvSpPr>
          <p:nvPr/>
        </p:nvSpPr>
        <p:spPr bwMode="auto">
          <a:xfrm>
            <a:off x="1916482" y="1862827"/>
            <a:ext cx="1914585" cy="3749877"/>
          </a:xfrm>
          <a:prstGeom prst="rect">
            <a:avLst/>
          </a:prstGeom>
          <a:solidFill>
            <a:schemeClr val="bg1"/>
          </a:solidFill>
          <a:ln w="9525">
            <a:solidFill>
              <a:srgbClr val="EF4718"/>
            </a:solidFill>
            <a:miter lim="800000"/>
            <a:headEnd/>
            <a:tailEnd/>
          </a:ln>
          <a:effectLst/>
        </p:spPr>
        <p:txBody>
          <a:bodyPr wrap="none" anchor="ctr"/>
          <a:lstStyle/>
          <a:p>
            <a:pPr defTabSz="685800"/>
            <a:r>
              <a:rPr lang="en-GB" altLang="en-US" sz="1500" b="1" dirty="0">
                <a:solidFill>
                  <a:prstClr val="black"/>
                </a:solidFill>
                <a:latin typeface="Calibri" panose="020F0502020204030204"/>
              </a:rPr>
              <a:t>Section 84(3):</a:t>
            </a:r>
          </a:p>
          <a:p>
            <a:pPr defTabSz="685800">
              <a:buFontTx/>
              <a:buChar char="•"/>
            </a:pPr>
            <a:r>
              <a:rPr lang="en-GB" altLang="en-US" sz="1273" b="1" dirty="0">
                <a:solidFill>
                  <a:prstClr val="black"/>
                </a:solidFill>
                <a:latin typeface="Calibri" panose="020F0502020204030204"/>
              </a:rPr>
              <a:t> </a:t>
            </a:r>
            <a:r>
              <a:rPr lang="en-GB" altLang="en-US" sz="1350" b="1" dirty="0">
                <a:solidFill>
                  <a:prstClr val="black"/>
                </a:solidFill>
                <a:latin typeface="Calibri" panose="020F0502020204030204"/>
              </a:rPr>
              <a:t>Minster’s </a:t>
            </a:r>
          </a:p>
          <a:p>
            <a:pPr defTabSz="685800"/>
            <a:r>
              <a:rPr lang="en-GB" altLang="en-US" sz="1350" b="1" dirty="0">
                <a:solidFill>
                  <a:prstClr val="black"/>
                </a:solidFill>
                <a:latin typeface="Calibri" panose="020F0502020204030204"/>
              </a:rPr>
              <a:t>  authorisations</a:t>
            </a:r>
            <a:endParaRPr lang="en-US" altLang="en-US" sz="1350" dirty="0">
              <a:solidFill>
                <a:prstClr val="black"/>
              </a:solidFill>
              <a:latin typeface="Calibri" panose="020F0502020204030204"/>
            </a:endParaRPr>
          </a:p>
          <a:p>
            <a:pPr defTabSz="685800">
              <a:buFontTx/>
              <a:buChar char="•"/>
            </a:pPr>
            <a:r>
              <a:rPr lang="en-GB" altLang="en-US" sz="1350" b="1" dirty="0">
                <a:solidFill>
                  <a:prstClr val="black"/>
                </a:solidFill>
                <a:latin typeface="Calibri" panose="020F0502020204030204"/>
              </a:rPr>
              <a:t> No regulatory </a:t>
            </a:r>
          </a:p>
          <a:p>
            <a:pPr defTabSz="685800"/>
            <a:r>
              <a:rPr lang="en-GB" altLang="en-US" sz="1350" b="1" dirty="0">
                <a:solidFill>
                  <a:prstClr val="black"/>
                </a:solidFill>
                <a:latin typeface="Calibri" panose="020F0502020204030204"/>
              </a:rPr>
              <a:t>Environment</a:t>
            </a:r>
          </a:p>
          <a:p>
            <a:pPr defTabSz="685800"/>
            <a:r>
              <a:rPr lang="en-GB" altLang="en-US" sz="1350" b="1" dirty="0">
                <a:solidFill>
                  <a:prstClr val="black"/>
                </a:solidFill>
                <a:latin typeface="Calibri" panose="020F0502020204030204"/>
              </a:rPr>
              <a:t>For revocation</a:t>
            </a:r>
          </a:p>
          <a:p>
            <a:pPr defTabSz="685800"/>
            <a:r>
              <a:rPr lang="en-GB" altLang="en-US" sz="1350" b="1" dirty="0">
                <a:solidFill>
                  <a:prstClr val="black"/>
                </a:solidFill>
                <a:latin typeface="Calibri" panose="020F0502020204030204"/>
              </a:rPr>
              <a:t> / authorisation</a:t>
            </a:r>
          </a:p>
          <a:p>
            <a:pPr defTabSz="685800"/>
            <a:endParaRPr lang="en-GB" altLang="en-US" sz="1350" b="1" dirty="0">
              <a:solidFill>
                <a:prstClr val="black"/>
              </a:solidFill>
              <a:latin typeface="Calibri" panose="020F0502020204030204"/>
            </a:endParaRPr>
          </a:p>
          <a:p>
            <a:pPr defTabSz="685800"/>
            <a:r>
              <a:rPr lang="en-GB" altLang="en-US" sz="1350" b="1" dirty="0">
                <a:solidFill>
                  <a:prstClr val="black"/>
                </a:solidFill>
                <a:latin typeface="Calibri" panose="020F0502020204030204"/>
              </a:rPr>
              <a:t>(now under </a:t>
            </a:r>
          </a:p>
          <a:p>
            <a:pPr defTabSz="685800"/>
            <a:r>
              <a:rPr lang="en-GB" altLang="en-US" sz="1350" b="1" dirty="0">
                <a:solidFill>
                  <a:prstClr val="black"/>
                </a:solidFill>
                <a:latin typeface="Calibri" panose="020F0502020204030204"/>
              </a:rPr>
              <a:t>development)  </a:t>
            </a:r>
            <a:endParaRPr lang="en-US" altLang="en-US" sz="1350" b="1" dirty="0">
              <a:solidFill>
                <a:prstClr val="black"/>
              </a:solidFill>
              <a:latin typeface="Calibri" panose="020F0502020204030204"/>
            </a:endParaRPr>
          </a:p>
        </p:txBody>
      </p:sp>
      <p:sp>
        <p:nvSpPr>
          <p:cNvPr id="489494" name="Rectangle 22"/>
          <p:cNvSpPr>
            <a:spLocks noChangeArrowheads="1"/>
          </p:cNvSpPr>
          <p:nvPr/>
        </p:nvSpPr>
        <p:spPr bwMode="auto">
          <a:xfrm>
            <a:off x="8329138" y="1862827"/>
            <a:ext cx="2756395" cy="3530636"/>
          </a:xfrm>
          <a:prstGeom prst="rect">
            <a:avLst/>
          </a:prstGeom>
          <a:solidFill>
            <a:schemeClr val="bg1"/>
          </a:solidFill>
          <a:ln w="9525">
            <a:solidFill>
              <a:srgbClr val="EF4718"/>
            </a:solidFill>
            <a:miter lim="800000"/>
            <a:headEnd/>
            <a:tailEnd/>
          </a:ln>
          <a:effectLst/>
        </p:spPr>
        <p:txBody>
          <a:bodyPr wrap="none" anchor="ctr"/>
          <a:lstStyle/>
          <a:p>
            <a:pPr defTabSz="685800"/>
            <a:endParaRPr lang="en-GB" altLang="en-US" sz="848" b="1" dirty="0">
              <a:solidFill>
                <a:prstClr val="black"/>
              </a:solidFill>
              <a:latin typeface="Calibri" panose="020F0502020204030204"/>
            </a:endParaRPr>
          </a:p>
          <a:p>
            <a:pPr defTabSz="685800"/>
            <a:r>
              <a:rPr lang="en-GB" altLang="en-US" sz="1350" b="1" dirty="0">
                <a:solidFill>
                  <a:prstClr val="black"/>
                </a:solidFill>
                <a:latin typeface="Calibri" panose="020F0502020204030204"/>
              </a:rPr>
              <a:t>Section 85(1) – </a:t>
            </a:r>
          </a:p>
          <a:p>
            <a:pPr defTabSz="685800">
              <a:buFontTx/>
              <a:buChar char="•"/>
            </a:pPr>
            <a:r>
              <a:rPr lang="en-GB" altLang="en-US" sz="1350" b="1" dirty="0">
                <a:solidFill>
                  <a:prstClr val="black"/>
                </a:solidFill>
                <a:latin typeface="Calibri" panose="020F0502020204030204"/>
              </a:rPr>
              <a:t> Adjustments by </a:t>
            </a:r>
          </a:p>
          <a:p>
            <a:pPr defTabSz="685800"/>
            <a:r>
              <a:rPr lang="en-GB" altLang="en-US" sz="1350" b="1" dirty="0">
                <a:solidFill>
                  <a:prstClr val="black"/>
                </a:solidFill>
                <a:latin typeface="Calibri" panose="020F0502020204030204"/>
              </a:rPr>
              <a:t>   MECs</a:t>
            </a:r>
          </a:p>
          <a:p>
            <a:pPr defTabSz="685800">
              <a:buFontTx/>
              <a:buChar char="•"/>
            </a:pPr>
            <a:r>
              <a:rPr lang="en-GB" altLang="en-US" sz="1350" b="1" dirty="0">
                <a:solidFill>
                  <a:prstClr val="black"/>
                </a:solidFill>
                <a:latin typeface="Calibri" panose="020F0502020204030204"/>
              </a:rPr>
              <a:t> All functions </a:t>
            </a:r>
          </a:p>
          <a:p>
            <a:pPr defTabSz="685800"/>
            <a:r>
              <a:rPr lang="en-GB" altLang="en-US" sz="1350" b="1" dirty="0">
                <a:solidFill>
                  <a:prstClr val="black"/>
                </a:solidFill>
                <a:latin typeface="Calibri" panose="020F0502020204030204"/>
              </a:rPr>
              <a:t>   except 4 </a:t>
            </a:r>
          </a:p>
          <a:p>
            <a:pPr defTabSz="685800"/>
            <a:r>
              <a:rPr lang="en-GB" altLang="en-US" sz="1350" b="1" dirty="0">
                <a:solidFill>
                  <a:prstClr val="black"/>
                </a:solidFill>
                <a:latin typeface="Calibri" panose="020F0502020204030204"/>
              </a:rPr>
              <a:t>   national </a:t>
            </a:r>
          </a:p>
          <a:p>
            <a:pPr defTabSz="685800"/>
            <a:r>
              <a:rPr lang="en-GB" altLang="en-US" sz="1350" b="1" dirty="0">
                <a:solidFill>
                  <a:prstClr val="black"/>
                </a:solidFill>
                <a:latin typeface="Calibri" panose="020F0502020204030204"/>
              </a:rPr>
              <a:t>   functions</a:t>
            </a:r>
            <a:endParaRPr lang="en-US" altLang="en-US" sz="1350" dirty="0">
              <a:solidFill>
                <a:prstClr val="black"/>
              </a:solidFill>
              <a:latin typeface="Calibri" panose="020F0502020204030204"/>
            </a:endParaRPr>
          </a:p>
          <a:p>
            <a:pPr defTabSz="685800"/>
            <a:endParaRPr lang="en-GB" altLang="en-US" sz="1350" b="1" dirty="0">
              <a:solidFill>
                <a:prstClr val="black"/>
              </a:solidFill>
              <a:latin typeface="Calibri" panose="020F0502020204030204"/>
            </a:endParaRPr>
          </a:p>
          <a:p>
            <a:pPr defTabSz="685800">
              <a:buFontTx/>
              <a:buChar char="•"/>
            </a:pPr>
            <a:r>
              <a:rPr lang="en-GB" altLang="en-US" sz="1350" b="1" dirty="0">
                <a:solidFill>
                  <a:prstClr val="black"/>
                </a:solidFill>
                <a:latin typeface="Calibri" panose="020F0502020204030204"/>
              </a:rPr>
              <a:t>  Capacity </a:t>
            </a:r>
          </a:p>
          <a:p>
            <a:pPr defTabSz="685800"/>
            <a:r>
              <a:rPr lang="en-GB" altLang="en-US" sz="1350" b="1" dirty="0">
                <a:solidFill>
                  <a:prstClr val="black"/>
                </a:solidFill>
                <a:latin typeface="Calibri" panose="020F0502020204030204"/>
              </a:rPr>
              <a:t>   assessment </a:t>
            </a:r>
          </a:p>
          <a:p>
            <a:pPr defTabSz="685800"/>
            <a:r>
              <a:rPr lang="en-GB" altLang="en-US" sz="1350" b="1" dirty="0">
                <a:solidFill>
                  <a:prstClr val="black"/>
                </a:solidFill>
                <a:latin typeface="Calibri" panose="020F0502020204030204"/>
              </a:rPr>
              <a:t>   and </a:t>
            </a:r>
          </a:p>
          <a:p>
            <a:pPr defTabSz="685800"/>
            <a:r>
              <a:rPr lang="en-GB" altLang="en-US" sz="1350" b="1" dirty="0">
                <a:solidFill>
                  <a:prstClr val="black"/>
                </a:solidFill>
                <a:latin typeface="Calibri" panose="020F0502020204030204"/>
              </a:rPr>
              <a:t>   recommendation </a:t>
            </a:r>
          </a:p>
          <a:p>
            <a:pPr defTabSz="685800"/>
            <a:r>
              <a:rPr lang="en-GB" altLang="en-US" sz="1350" b="1" dirty="0">
                <a:solidFill>
                  <a:prstClr val="black"/>
                </a:solidFill>
                <a:latin typeface="Calibri" panose="020F0502020204030204"/>
              </a:rPr>
              <a:t>   by MDB</a:t>
            </a:r>
          </a:p>
          <a:p>
            <a:pPr defTabSz="685800"/>
            <a:endParaRPr lang="en-GB" altLang="en-US" sz="1350" b="1" dirty="0">
              <a:solidFill>
                <a:prstClr val="black"/>
              </a:solidFill>
              <a:latin typeface="Calibri" panose="020F0502020204030204"/>
            </a:endParaRPr>
          </a:p>
          <a:p>
            <a:pPr defTabSz="685800">
              <a:buFontTx/>
              <a:buChar char="•"/>
            </a:pPr>
            <a:r>
              <a:rPr lang="en-GB" altLang="en-US" sz="1350" b="1" dirty="0">
                <a:solidFill>
                  <a:prstClr val="black"/>
                </a:solidFill>
                <a:latin typeface="Calibri" panose="020F0502020204030204"/>
              </a:rPr>
              <a:t> Regular review </a:t>
            </a:r>
          </a:p>
          <a:p>
            <a:pPr defTabSz="685800"/>
            <a:endParaRPr lang="en-US" altLang="en-US" sz="1273" dirty="0">
              <a:solidFill>
                <a:prstClr val="black"/>
              </a:solidFill>
              <a:latin typeface="Calibri" panose="020F0502020204030204"/>
            </a:endParaRPr>
          </a:p>
        </p:txBody>
      </p:sp>
      <p:sp>
        <p:nvSpPr>
          <p:cNvPr id="489495" name="AutoShape 23"/>
          <p:cNvSpPr>
            <a:spLocks noChangeArrowheads="1"/>
          </p:cNvSpPr>
          <p:nvPr/>
        </p:nvSpPr>
        <p:spPr bwMode="auto">
          <a:xfrm>
            <a:off x="4776670" y="5003591"/>
            <a:ext cx="2800759" cy="609113"/>
          </a:xfrm>
          <a:prstGeom prst="leftRightArrow">
            <a:avLst>
              <a:gd name="adj1" fmla="val 50000"/>
              <a:gd name="adj2" fmla="val 114450"/>
            </a:avLst>
          </a:prstGeom>
          <a:solidFill>
            <a:schemeClr val="bg1"/>
          </a:solidFill>
          <a:ln w="9525">
            <a:solidFill>
              <a:schemeClr val="tx1"/>
            </a:solidFill>
            <a:miter lim="800000"/>
            <a:headEnd/>
            <a:tailEnd/>
          </a:ln>
          <a:effectLst/>
        </p:spPr>
        <p:txBody>
          <a:bodyPr wrap="none" anchor="ctr"/>
          <a:lstStyle/>
          <a:p>
            <a:pPr defTabSz="685800"/>
            <a:r>
              <a:rPr lang="en-ZA" sz="1500" b="1" dirty="0">
                <a:solidFill>
                  <a:srgbClr val="EF4718"/>
                </a:solidFill>
                <a:latin typeface="Calibri" panose="020F0502020204030204"/>
              </a:rPr>
              <a:t>2-tier Powers and Functions </a:t>
            </a:r>
          </a:p>
        </p:txBody>
      </p:sp>
    </p:spTree>
    <p:extLst>
      <p:ext uri="{BB962C8B-B14F-4D97-AF65-F5344CB8AC3E}">
        <p14:creationId xmlns:p14="http://schemas.microsoft.com/office/powerpoint/2010/main" val="304892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rPr>
              <a:t>Ministerial Authorisation</a:t>
            </a:r>
          </a:p>
        </p:txBody>
      </p:sp>
      <p:sp>
        <p:nvSpPr>
          <p:cNvPr id="3" name="Content Placeholder 2"/>
          <p:cNvSpPr>
            <a:spLocks noGrp="1"/>
          </p:cNvSpPr>
          <p:nvPr>
            <p:ph sz="half" idx="2"/>
          </p:nvPr>
        </p:nvSpPr>
        <p:spPr>
          <a:xfrm>
            <a:off x="731520" y="1503123"/>
            <a:ext cx="10753344" cy="4539364"/>
          </a:xfrm>
          <a:ln>
            <a:solidFill>
              <a:schemeClr val="tx1"/>
            </a:solidFill>
          </a:ln>
        </p:spPr>
        <p:txBody>
          <a:bodyPr/>
          <a:lstStyle/>
          <a:p>
            <a:pPr algn="just"/>
            <a:r>
              <a:rPr lang="en-US" sz="2400" dirty="0"/>
              <a:t>The Minister responsible for local government can thus authorise a local municipality to perform the MHS function. </a:t>
            </a:r>
            <a:r>
              <a:rPr lang="en-US" sz="2400" b="1" dirty="0"/>
              <a:t>No criteria apply, and the Minister has an unfettered discretion in this regard</a:t>
            </a:r>
          </a:p>
          <a:p>
            <a:pPr algn="just"/>
            <a:r>
              <a:rPr lang="en-US" sz="2400" dirty="0"/>
              <a:t>Minister must in the notice referred to above regulate the legal, practical and other consequences of the authorisation, may amend the notice, may revoke an authorisation, may regulate the legal, practical and other consequences of the revocation, and must comply with certain consultation requirements </a:t>
            </a:r>
          </a:p>
          <a:p>
            <a:pPr algn="just"/>
            <a:r>
              <a:rPr lang="en-US" sz="2400" dirty="0"/>
              <a:t>(Sec 84(3)) The Minister responsible for local government must inform the Minister responsible for finance of his or her intention to publish the notice referred to above, at least six months before the notice is to take effect</a:t>
            </a:r>
          </a:p>
          <a:p>
            <a:pPr marL="0" indent="0">
              <a:buNone/>
            </a:pPr>
            <a:endParaRPr lang="en-US" dirty="0"/>
          </a:p>
        </p:txBody>
      </p:sp>
      <p:sp>
        <p:nvSpPr>
          <p:cNvPr id="4" name="Content Placeholder 3"/>
          <p:cNvSpPr>
            <a:spLocks noGrp="1"/>
          </p:cNvSpPr>
          <p:nvPr>
            <p:ph sz="half" idx="10"/>
          </p:nvPr>
        </p:nvSpPr>
        <p:spPr>
          <a:xfrm>
            <a:off x="731520" y="930588"/>
            <a:ext cx="10753344" cy="459801"/>
          </a:xfrm>
        </p:spPr>
        <p:txBody>
          <a:bodyPr/>
          <a:lstStyle/>
          <a:p>
            <a:pPr algn="ctr"/>
            <a:r>
              <a:rPr lang="en-US" sz="2800" b="1" dirty="0"/>
              <a:t>Municipal </a:t>
            </a:r>
            <a:r>
              <a:rPr lang="en-US" sz="3200" b="1" dirty="0"/>
              <a:t>Structures</a:t>
            </a:r>
            <a:r>
              <a:rPr lang="en-US" sz="2800" b="1" dirty="0"/>
              <a:t> Act:</a:t>
            </a:r>
          </a:p>
        </p:txBody>
      </p:sp>
    </p:spTree>
    <p:extLst>
      <p:ext uri="{BB962C8B-B14F-4D97-AF65-F5344CB8AC3E}">
        <p14:creationId xmlns:p14="http://schemas.microsoft.com/office/powerpoint/2010/main" val="1761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rPr>
              <a:t>mec adjustment </a:t>
            </a:r>
          </a:p>
        </p:txBody>
      </p:sp>
      <p:sp>
        <p:nvSpPr>
          <p:cNvPr id="3" name="Content Placeholder 2"/>
          <p:cNvSpPr>
            <a:spLocks noGrp="1"/>
          </p:cNvSpPr>
          <p:nvPr>
            <p:ph sz="half" idx="2"/>
          </p:nvPr>
        </p:nvSpPr>
        <p:spPr>
          <a:xfrm>
            <a:off x="731520" y="1615858"/>
            <a:ext cx="10753344" cy="4426629"/>
          </a:xfrm>
          <a:ln>
            <a:solidFill>
              <a:schemeClr val="tx1"/>
            </a:solidFill>
          </a:ln>
        </p:spPr>
        <p:txBody>
          <a:bodyPr/>
          <a:lstStyle/>
          <a:p>
            <a:r>
              <a:rPr lang="en-US" sz="2000" dirty="0"/>
              <a:t>Section 85 provides that an MEC must adjust functions within ‘a prescribed policy framework (note: not a regulatory framework)’. </a:t>
            </a:r>
            <a:r>
              <a:rPr lang="en-US" sz="2000" i="1" dirty="0">
                <a:solidFill>
                  <a:schemeClr val="accent2">
                    <a:lumMod val="75000"/>
                  </a:schemeClr>
                </a:solidFill>
              </a:rPr>
              <a:t>DCOG has no knowledge which provinces may have developed such a framework, and no submissions of such a framework are required by the applicable sections to either the MDB or to DCOG. </a:t>
            </a:r>
            <a:endParaRPr lang="en-US" sz="2000" dirty="0">
              <a:solidFill>
                <a:schemeClr val="accent2">
                  <a:lumMod val="75000"/>
                </a:schemeClr>
              </a:solidFill>
            </a:endParaRPr>
          </a:p>
          <a:p>
            <a:r>
              <a:rPr lang="en-US" sz="2000" dirty="0"/>
              <a:t>The Minister of the Department of Cooperative Governance has not been assigned a legislative role in the MEC adjustment process, unless a dispute arises (S85 (5)). </a:t>
            </a:r>
            <a:r>
              <a:rPr lang="en-US" sz="2000" i="1" dirty="0">
                <a:solidFill>
                  <a:schemeClr val="accent2">
                    <a:lumMod val="75000"/>
                  </a:schemeClr>
                </a:solidFill>
              </a:rPr>
              <a:t>This constrains the department’s role in monitoring how adjustments are taking place, between who, when </a:t>
            </a:r>
            <a:r>
              <a:rPr lang="en-US" sz="2000" i="1" dirty="0" err="1">
                <a:solidFill>
                  <a:schemeClr val="accent2">
                    <a:lumMod val="75000"/>
                  </a:schemeClr>
                </a:solidFill>
              </a:rPr>
              <a:t>Gazetted</a:t>
            </a:r>
            <a:r>
              <a:rPr lang="en-US" sz="2000" i="1" dirty="0">
                <a:solidFill>
                  <a:schemeClr val="accent2">
                    <a:lumMod val="75000"/>
                  </a:schemeClr>
                </a:solidFill>
              </a:rPr>
              <a:t>, and upon what motivation.</a:t>
            </a:r>
          </a:p>
          <a:p>
            <a:r>
              <a:rPr lang="en-US" sz="2000" dirty="0"/>
              <a:t>Section 85 (4) (a) (ii) provides that the MDB should undertake a capacity assessment ‘upon request’ by the MEC concerned, and ‘convey its assessment in writing to the relevant MEC’ (subsection (b). </a:t>
            </a:r>
            <a:r>
              <a:rPr lang="en-US" sz="2000" i="1" dirty="0">
                <a:solidFill>
                  <a:schemeClr val="accent2">
                    <a:lumMod val="75000"/>
                  </a:schemeClr>
                </a:solidFill>
              </a:rPr>
              <a:t>It is not clear what have been the triggers for adjustment requests by MECs, and whether due process was uniformly followed in a transfer of a function. DCOG has no prescribed role or channels to monitor this process</a:t>
            </a:r>
            <a:r>
              <a:rPr lang="en-US" sz="2000" dirty="0">
                <a:solidFill>
                  <a:schemeClr val="accent2">
                    <a:lumMod val="75000"/>
                  </a:schemeClr>
                </a:solidFill>
              </a:rPr>
              <a:t>. </a:t>
            </a:r>
          </a:p>
          <a:p>
            <a:endParaRPr lang="en-US" i="1" dirty="0">
              <a:solidFill>
                <a:srgbClr val="92D050"/>
              </a:solidFill>
            </a:endParaRPr>
          </a:p>
          <a:p>
            <a:endParaRPr lang="en-US" dirty="0"/>
          </a:p>
        </p:txBody>
      </p:sp>
      <p:sp>
        <p:nvSpPr>
          <p:cNvPr id="4" name="Content Placeholder 3"/>
          <p:cNvSpPr>
            <a:spLocks noGrp="1"/>
          </p:cNvSpPr>
          <p:nvPr>
            <p:ph sz="half" idx="10"/>
          </p:nvPr>
        </p:nvSpPr>
        <p:spPr>
          <a:xfrm>
            <a:off x="731520" y="930587"/>
            <a:ext cx="10753344" cy="685271"/>
          </a:xfrm>
        </p:spPr>
        <p:txBody>
          <a:bodyPr/>
          <a:lstStyle/>
          <a:p>
            <a:pPr algn="ctr"/>
            <a:r>
              <a:rPr lang="en-US" sz="3200" b="1" dirty="0"/>
              <a:t>Municipal Structures Act:</a:t>
            </a:r>
          </a:p>
          <a:p>
            <a:endParaRPr lang="en-US" dirty="0"/>
          </a:p>
        </p:txBody>
      </p:sp>
    </p:spTree>
    <p:extLst>
      <p:ext uri="{BB962C8B-B14F-4D97-AF65-F5344CB8AC3E}">
        <p14:creationId xmlns:p14="http://schemas.microsoft.com/office/powerpoint/2010/main" val="271408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73459"/>
            <a:ext cx="10753344" cy="1129247"/>
          </a:xfrm>
        </p:spPr>
        <p:txBody>
          <a:bodyPr/>
          <a:lstStyle/>
          <a:p>
            <a:r>
              <a:rPr lang="en-US" b="1" dirty="0">
                <a:solidFill>
                  <a:schemeClr val="accent1"/>
                </a:solidFill>
              </a:rPr>
              <a:t>Rationale on the review of sec 84 and 85 Municipal Structures Act,  and the  development of regulations on authorisation and revocation</a:t>
            </a:r>
          </a:p>
        </p:txBody>
      </p:sp>
      <p:sp>
        <p:nvSpPr>
          <p:cNvPr id="3" name="Content Placeholder 2"/>
          <p:cNvSpPr>
            <a:spLocks noGrp="1"/>
          </p:cNvSpPr>
          <p:nvPr>
            <p:ph sz="half" idx="2"/>
          </p:nvPr>
        </p:nvSpPr>
        <p:spPr>
          <a:xfrm>
            <a:off x="731520" y="1800223"/>
            <a:ext cx="10753344" cy="4242264"/>
          </a:xfrm>
          <a:ln>
            <a:solidFill>
              <a:schemeClr val="tx1"/>
            </a:solidFill>
          </a:ln>
        </p:spPr>
        <p:txBody>
          <a:bodyPr/>
          <a:lstStyle/>
          <a:p>
            <a:r>
              <a:rPr lang="en-US" sz="2000" dirty="0"/>
              <a:t>DCoG research and field studies noted the  constant need to provide clarity on how powers and functions are managed, divided and governed across the two-tier local government system, and that it is imperative to improve governance and service delivery constraints. </a:t>
            </a:r>
          </a:p>
          <a:p>
            <a:r>
              <a:rPr lang="en-US" sz="2000" dirty="0"/>
              <a:t>Evidence demonstrates that certain legislative provisions have led to uncertainty, duplication, intergovernmental contestations and the fragmentation of local government functions. </a:t>
            </a:r>
          </a:p>
          <a:p>
            <a:r>
              <a:rPr lang="en-US" sz="2000" dirty="0"/>
              <a:t>There is thus broad consensus that functional and institutional reforms are needed to improve and, where required, strengthen the current intergovernmental functional landscape, in particular within the two-tier local government system. </a:t>
            </a:r>
          </a:p>
          <a:p>
            <a:r>
              <a:rPr lang="en-US" sz="2000" dirty="0"/>
              <a:t> In addition, government has not issued Regulations and proper notices on how functions are  revoked between district and local municipalities since 2003, as required by the local government legislation.</a:t>
            </a:r>
          </a:p>
        </p:txBody>
      </p:sp>
      <p:sp>
        <p:nvSpPr>
          <p:cNvPr id="4" name="Content Placeholder 3"/>
          <p:cNvSpPr>
            <a:spLocks noGrp="1"/>
          </p:cNvSpPr>
          <p:nvPr>
            <p:ph sz="half" idx="10"/>
          </p:nvPr>
        </p:nvSpPr>
        <p:spPr>
          <a:xfrm>
            <a:off x="318161" y="1302706"/>
            <a:ext cx="10753344" cy="388308"/>
          </a:xfrm>
        </p:spPr>
        <p:txBody>
          <a:bodyPr/>
          <a:lstStyle/>
          <a:p>
            <a:pPr algn="ctr"/>
            <a:r>
              <a:rPr lang="en-US" sz="2800" b="1" dirty="0"/>
              <a:t>Field studies and research</a:t>
            </a:r>
          </a:p>
        </p:txBody>
      </p:sp>
    </p:spTree>
    <p:extLst>
      <p:ext uri="{BB962C8B-B14F-4D97-AF65-F5344CB8AC3E}">
        <p14:creationId xmlns:p14="http://schemas.microsoft.com/office/powerpoint/2010/main" val="290587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a:xfrm>
            <a:off x="2002535" y="1979112"/>
            <a:ext cx="8494777" cy="2517732"/>
          </a:xfrm>
        </p:spPr>
        <p:txBody>
          <a:bodyPr/>
          <a:lstStyle/>
          <a:p>
            <a:endParaRPr lang="en-US" dirty="0"/>
          </a:p>
          <a:p>
            <a:r>
              <a:rPr lang="en-US" dirty="0"/>
              <a:t>Process flow: Review of Section 84 and 85 of the Local Government Structures Act and the development of Regulation </a:t>
            </a:r>
          </a:p>
        </p:txBody>
      </p:sp>
    </p:spTree>
    <p:extLst>
      <p:ext uri="{BB962C8B-B14F-4D97-AF65-F5344CB8AC3E}">
        <p14:creationId xmlns:p14="http://schemas.microsoft.com/office/powerpoint/2010/main" val="20301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rPr>
              <a:t>Process flow</a:t>
            </a:r>
          </a:p>
        </p:txBody>
      </p:sp>
      <p:sp>
        <p:nvSpPr>
          <p:cNvPr id="3" name="Content Placeholder 2"/>
          <p:cNvSpPr>
            <a:spLocks noGrp="1"/>
          </p:cNvSpPr>
          <p:nvPr>
            <p:ph sz="half" idx="2"/>
          </p:nvPr>
        </p:nvSpPr>
        <p:spPr>
          <a:xfrm>
            <a:off x="731520" y="1202500"/>
            <a:ext cx="10753344" cy="4972832"/>
          </a:xfrm>
          <a:ln>
            <a:solidFill>
              <a:schemeClr val="tx1"/>
            </a:solidFill>
          </a:ln>
        </p:spPr>
        <p:txBody>
          <a:bodyPr/>
          <a:lstStyle/>
          <a:p>
            <a:pPr marL="268288" indent="-268288" algn="just">
              <a:lnSpc>
                <a:spcPct val="110000"/>
              </a:lnSpc>
            </a:pPr>
            <a:r>
              <a:rPr lang="en-ZA" sz="1600" dirty="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Reconfiguration of District Government (RDG) project was </a:t>
            </a:r>
            <a:r>
              <a:rPr lang="en-ZA" sz="1600" dirty="0">
                <a:latin typeface="Arial" panose="020B0604020202020204" pitchFamily="34" charset="0"/>
                <a:cs typeface="Arial" panose="020B0604020202020204" pitchFamily="34" charset="0"/>
              </a:rPr>
              <a:t>introduced in 2014, aimed to achieve the following:</a:t>
            </a:r>
          </a:p>
          <a:p>
            <a:pPr marL="733425" lvl="1" indent="-285750" algn="just">
              <a:lnSpc>
                <a:spcPct val="110000"/>
              </a:lnSpc>
              <a:buFont typeface="Wingdings" panose="05000000000000000000" pitchFamily="2" charset="2"/>
              <a:buChar char="Ø"/>
            </a:pPr>
            <a:r>
              <a:rPr lang="en-ZA" sz="1600" b="1" dirty="0">
                <a:latin typeface="Arial" panose="020B0604020202020204" pitchFamily="34" charset="0"/>
                <a:cs typeface="Arial" panose="020B0604020202020204" pitchFamily="34" charset="0"/>
              </a:rPr>
              <a:t>clarify municipal powers and functions </a:t>
            </a:r>
            <a:r>
              <a:rPr lang="en-ZA" sz="1600" dirty="0">
                <a:latin typeface="Arial" panose="020B0604020202020204" pitchFamily="34" charset="0"/>
                <a:cs typeface="Arial" panose="020B0604020202020204" pitchFamily="34" charset="0"/>
              </a:rPr>
              <a:t>within the two-tier LG system; </a:t>
            </a:r>
          </a:p>
          <a:p>
            <a:pPr marL="733425" lvl="1" indent="-285750" algn="just">
              <a:lnSpc>
                <a:spcPct val="110000"/>
              </a:lnSpc>
              <a:buFont typeface="Wingdings" panose="05000000000000000000" pitchFamily="2" charset="2"/>
              <a:buChar char="Ø"/>
            </a:pPr>
            <a:r>
              <a:rPr lang="en-ZA" sz="1600" dirty="0">
                <a:latin typeface="Arial" panose="020B0604020202020204" pitchFamily="34" charset="0"/>
                <a:cs typeface="Arial" panose="020B0604020202020204" pitchFamily="34" charset="0"/>
              </a:rPr>
              <a:t>stabilise and better </a:t>
            </a:r>
            <a:r>
              <a:rPr lang="en-ZA" sz="1600" b="1" dirty="0">
                <a:latin typeface="Arial" panose="020B0604020202020204" pitchFamily="34" charset="0"/>
                <a:cs typeface="Arial" panose="020B0604020202020204" pitchFamily="34" charset="0"/>
              </a:rPr>
              <a:t>manage the environment for adjusting powers and functions</a:t>
            </a:r>
            <a:r>
              <a:rPr lang="en-ZA" sz="1600" dirty="0">
                <a:latin typeface="Arial" panose="020B0604020202020204" pitchFamily="34" charset="0"/>
                <a:cs typeface="Arial" panose="020B0604020202020204" pitchFamily="34" charset="0"/>
              </a:rPr>
              <a:t>; and</a:t>
            </a:r>
          </a:p>
          <a:p>
            <a:pPr marL="733425" lvl="1" indent="-285750" algn="just">
              <a:lnSpc>
                <a:spcPct val="110000"/>
              </a:lnSpc>
              <a:buFont typeface="Wingdings" panose="05000000000000000000" pitchFamily="2" charset="2"/>
              <a:buChar char="Ø"/>
            </a:pPr>
            <a:r>
              <a:rPr lang="en-ZA" sz="1600" dirty="0">
                <a:latin typeface="Arial" panose="020B0604020202020204" pitchFamily="34" charset="0"/>
                <a:cs typeface="Arial" panose="020B0604020202020204" pitchFamily="34" charset="0"/>
              </a:rPr>
              <a:t>better inform the </a:t>
            </a:r>
            <a:r>
              <a:rPr lang="en-ZA" sz="1600" b="1" dirty="0">
                <a:latin typeface="Arial" panose="020B0604020202020204" pitchFamily="34" charset="0"/>
                <a:cs typeface="Arial" panose="020B0604020202020204" pitchFamily="34" charset="0"/>
              </a:rPr>
              <a:t>LG funding model</a:t>
            </a:r>
            <a:r>
              <a:rPr lang="en-ZA" sz="1600" dirty="0">
                <a:latin typeface="Arial" panose="020B0604020202020204" pitchFamily="34" charset="0"/>
                <a:cs typeface="Arial" panose="020B0604020202020204" pitchFamily="34" charset="0"/>
              </a:rPr>
              <a:t>.</a:t>
            </a:r>
          </a:p>
          <a:p>
            <a:pPr marL="268288" indent="-268288" algn="just">
              <a:lnSpc>
                <a:spcPct val="110000"/>
              </a:lnSpc>
            </a:pPr>
            <a:r>
              <a:rPr lang="en-ZA" sz="1600" dirty="0">
                <a:latin typeface="Arial" panose="020B0604020202020204" pitchFamily="34" charset="0"/>
                <a:cs typeface="Arial" panose="020B0604020202020204" pitchFamily="34" charset="0"/>
              </a:rPr>
              <a:t>The project noted that the powers and functions allocated to municipalities needed review for several reasons. </a:t>
            </a:r>
          </a:p>
          <a:p>
            <a:pPr marL="733425" lvl="1" indent="-285750" algn="just">
              <a:lnSpc>
                <a:spcPct val="110000"/>
              </a:lnSpc>
              <a:buFont typeface="Wingdings" panose="05000000000000000000" pitchFamily="2" charset="2"/>
              <a:buChar char="Ø"/>
            </a:pPr>
            <a:r>
              <a:rPr lang="en-ZA" sz="1600" b="1" dirty="0">
                <a:latin typeface="Arial" panose="020B0604020202020204" pitchFamily="34" charset="0"/>
                <a:cs typeface="Arial" panose="020B0604020202020204" pitchFamily="34" charset="0"/>
              </a:rPr>
              <a:t>Firstly</a:t>
            </a:r>
            <a:r>
              <a:rPr lang="en-ZA" sz="1600" dirty="0">
                <a:latin typeface="Arial" panose="020B0604020202020204" pitchFamily="34" charset="0"/>
                <a:cs typeface="Arial" panose="020B0604020202020204" pitchFamily="34" charset="0"/>
              </a:rPr>
              <a:t>, the functions in the Municipal Structures Act, Section 84, </a:t>
            </a:r>
            <a:r>
              <a:rPr lang="en-ZA" sz="1600" b="1" dirty="0">
                <a:latin typeface="Arial" panose="020B0604020202020204" pitchFamily="34" charset="0"/>
                <a:cs typeface="Arial" panose="020B0604020202020204" pitchFamily="34" charset="0"/>
              </a:rPr>
              <a:t>are poorly defined </a:t>
            </a:r>
            <a:r>
              <a:rPr lang="en-ZA" sz="1600" dirty="0">
                <a:latin typeface="Arial" panose="020B0604020202020204" pitchFamily="34" charset="0"/>
                <a:cs typeface="Arial" panose="020B0604020202020204" pitchFamily="34" charset="0"/>
              </a:rPr>
              <a:t>and, in some cases, set up a split authority, with districts and local municipalities sharing what should be a single function (firefighting and solid waste management are examples). </a:t>
            </a:r>
          </a:p>
          <a:p>
            <a:pPr marL="733425" lvl="1" indent="-285750" algn="just">
              <a:lnSpc>
                <a:spcPct val="110000"/>
              </a:lnSpc>
              <a:buFont typeface="Wingdings" panose="05000000000000000000" pitchFamily="2" charset="2"/>
              <a:buChar char="Ø"/>
            </a:pPr>
            <a:r>
              <a:rPr lang="en-ZA" sz="1600" b="1" dirty="0">
                <a:latin typeface="Arial" panose="020B0604020202020204" pitchFamily="34" charset="0"/>
                <a:cs typeface="Arial" panose="020B0604020202020204" pitchFamily="34" charset="0"/>
              </a:rPr>
              <a:t>Secondly</a:t>
            </a:r>
            <a:r>
              <a:rPr lang="en-ZA" sz="1600" dirty="0">
                <a:latin typeface="Arial" panose="020B0604020202020204" pitchFamily="34" charset="0"/>
                <a:cs typeface="Arial" panose="020B0604020202020204" pitchFamily="34" charset="0"/>
              </a:rPr>
              <a:t>, there are some functions which their inclusion as district functions is inappropriate (</a:t>
            </a:r>
            <a:r>
              <a:rPr lang="en-US" sz="1600" dirty="0">
                <a:solidFill>
                  <a:srgbClr val="000000"/>
                </a:solidFill>
                <a:latin typeface="Arial" panose="020B0604020202020204" pitchFamily="34" charset="0"/>
                <a:cs typeface="Arial" panose="020B0604020202020204" pitchFamily="34" charset="0"/>
              </a:rPr>
              <a:t>m</a:t>
            </a:r>
            <a:r>
              <a:rPr lang="en-US" sz="1600" dirty="0">
                <a:solidFill>
                  <a:srgbClr val="000000"/>
                </a:solidFill>
                <a:latin typeface="Arial" panose="020B0604020202020204" pitchFamily="34" charset="0"/>
              </a:rPr>
              <a:t>unicipal public works, the receipt, allocation and the distribution of grants made to the district municipality, etc.)</a:t>
            </a:r>
            <a:r>
              <a:rPr lang="en-ZA" sz="1600" dirty="0">
                <a:latin typeface="Arial" panose="020B0604020202020204" pitchFamily="34" charset="0"/>
                <a:cs typeface="Arial" panose="020B0604020202020204" pitchFamily="34" charset="0"/>
              </a:rPr>
              <a:t>.</a:t>
            </a:r>
          </a:p>
          <a:p>
            <a:pPr marL="733425" lvl="1" indent="-285750" algn="just">
              <a:lnSpc>
                <a:spcPct val="110000"/>
              </a:lnSpc>
              <a:buFont typeface="Wingdings" panose="05000000000000000000" pitchFamily="2" charset="2"/>
              <a:buChar char="Ø"/>
            </a:pPr>
            <a:r>
              <a:rPr lang="en-ZA" sz="1600" b="1" dirty="0">
                <a:latin typeface="Arial" panose="020B0604020202020204" pitchFamily="34" charset="0"/>
                <a:cs typeface="Arial" panose="020B0604020202020204" pitchFamily="34" charset="0"/>
              </a:rPr>
              <a:t>Thirdly</a:t>
            </a:r>
            <a:r>
              <a:rPr lang="en-ZA" sz="1600" dirty="0">
                <a:latin typeface="Arial" panose="020B0604020202020204" pitchFamily="34" charset="0"/>
                <a:cs typeface="Arial" panose="020B0604020202020204" pitchFamily="34" charset="0"/>
              </a:rPr>
              <a:t>, some potentially major functions, municipal roads and electricity specifically, have only been taken up by districts to a minimal degree and this questions the merit of them continuing to be legislated as district functions.</a:t>
            </a:r>
          </a:p>
        </p:txBody>
      </p:sp>
      <p:sp>
        <p:nvSpPr>
          <p:cNvPr id="4" name="Content Placeholder 3"/>
          <p:cNvSpPr>
            <a:spLocks noGrp="1"/>
          </p:cNvSpPr>
          <p:nvPr>
            <p:ph sz="half" idx="10"/>
          </p:nvPr>
        </p:nvSpPr>
        <p:spPr>
          <a:xfrm>
            <a:off x="731520" y="676406"/>
            <a:ext cx="10753344" cy="526094"/>
          </a:xfrm>
        </p:spPr>
        <p:txBody>
          <a:bodyPr/>
          <a:lstStyle/>
          <a:p>
            <a:pPr algn="ctr"/>
            <a:r>
              <a:rPr lang="en-US" sz="2800" b="1" dirty="0"/>
              <a:t>Review of the MSA and development of regulations</a:t>
            </a:r>
          </a:p>
        </p:txBody>
      </p:sp>
    </p:spTree>
    <p:extLst>
      <p:ext uri="{BB962C8B-B14F-4D97-AF65-F5344CB8AC3E}">
        <p14:creationId xmlns:p14="http://schemas.microsoft.com/office/powerpoint/2010/main" val="3093085634"/>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docProps/app.xml><?xml version="1.0" encoding="utf-8"?>
<Properties xmlns="http://schemas.openxmlformats.org/officeDocument/2006/extended-properties" xmlns:vt="http://schemas.openxmlformats.org/officeDocument/2006/docPropsVTypes">
  <Template>DCOG Powerpoint Template</Template>
  <TotalTime>8106</TotalTime>
  <Words>1672</Words>
  <Application>Microsoft Office PowerPoint</Application>
  <PresentationFormat>Widescreen</PresentationFormat>
  <Paragraphs>129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Gill Sans MT</vt:lpstr>
      <vt:lpstr>Arial</vt:lpstr>
      <vt:lpstr>Calibri</vt:lpstr>
      <vt:lpstr>Wingdings</vt:lpstr>
      <vt:lpstr>Times New Roman</vt:lpstr>
      <vt:lpstr>Office Theme</vt:lpstr>
      <vt:lpstr>PowerPoint Presentation</vt:lpstr>
      <vt:lpstr>OUTLINE OF THE PRESENTATION</vt:lpstr>
      <vt:lpstr>Background</vt:lpstr>
      <vt:lpstr>Powers and Functions: Authorisations and Adjustments</vt:lpstr>
      <vt:lpstr>Ministerial Authorisation</vt:lpstr>
      <vt:lpstr>mec adjustment </vt:lpstr>
      <vt:lpstr>Rationale on the review of sec 84 and 85 Municipal Structures Act,  and the  development of regulations on authorisation and revocation</vt:lpstr>
      <vt:lpstr>PowerPoint Presentation</vt:lpstr>
      <vt:lpstr>Process flow</vt:lpstr>
      <vt:lpstr>Process flow </vt:lpstr>
      <vt:lpstr>Process flow </vt:lpstr>
      <vt:lpstr>Process flow </vt:lpstr>
      <vt:lpstr>Progress To Date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Howard Kgoa</cp:lastModifiedBy>
  <cp:revision>48</cp:revision>
  <dcterms:created xsi:type="dcterms:W3CDTF">2021-02-13T08:50:29Z</dcterms:created>
  <dcterms:modified xsi:type="dcterms:W3CDTF">2021-10-05T10:07:16Z</dcterms:modified>
</cp:coreProperties>
</file>