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8"/>
  </p:notesMasterIdLst>
  <p:handoutMasterIdLst>
    <p:handoutMasterId r:id="rId39"/>
  </p:handoutMasterIdLst>
  <p:sldIdLst>
    <p:sldId id="256" r:id="rId3"/>
    <p:sldId id="257" r:id="rId4"/>
    <p:sldId id="320" r:id="rId5"/>
    <p:sldId id="262" r:id="rId6"/>
    <p:sldId id="263" r:id="rId7"/>
    <p:sldId id="264" r:id="rId8"/>
    <p:sldId id="313" r:id="rId9"/>
    <p:sldId id="265" r:id="rId10"/>
    <p:sldId id="268" r:id="rId11"/>
    <p:sldId id="310" r:id="rId12"/>
    <p:sldId id="260" r:id="rId13"/>
    <p:sldId id="271" r:id="rId14"/>
    <p:sldId id="261" r:id="rId15"/>
    <p:sldId id="319" r:id="rId16"/>
    <p:sldId id="327" r:id="rId17"/>
    <p:sldId id="328" r:id="rId18"/>
    <p:sldId id="329" r:id="rId19"/>
    <p:sldId id="330" r:id="rId20"/>
    <p:sldId id="332" r:id="rId21"/>
    <p:sldId id="270" r:id="rId22"/>
    <p:sldId id="292" r:id="rId23"/>
    <p:sldId id="314" r:id="rId24"/>
    <p:sldId id="297" r:id="rId25"/>
    <p:sldId id="287" r:id="rId26"/>
    <p:sldId id="288" r:id="rId27"/>
    <p:sldId id="299" r:id="rId28"/>
    <p:sldId id="289" r:id="rId29"/>
    <p:sldId id="300" r:id="rId30"/>
    <p:sldId id="290" r:id="rId31"/>
    <p:sldId id="283" r:id="rId32"/>
    <p:sldId id="301" r:id="rId33"/>
    <p:sldId id="302" r:id="rId34"/>
    <p:sldId id="326" r:id="rId35"/>
    <p:sldId id="282" r:id="rId36"/>
    <p:sldId id="322"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239" autoAdjust="0"/>
  </p:normalViewPr>
  <p:slideViewPr>
    <p:cSldViewPr>
      <p:cViewPr>
        <p:scale>
          <a:sx n="120" d="100"/>
          <a:sy n="120" d="100"/>
        </p:scale>
        <p:origin x="19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2/24/2023</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2/24/2023</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2/24/2023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2/24/2023</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2/24/2023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2/24/2023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2/24/2023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2/24/2023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2/24/2023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2/24/2023</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23</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2/24/2023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34</a:t>
            </a:fld>
            <a:endParaRPr lang="en-ZA"/>
          </a:p>
        </p:txBody>
      </p:sp>
    </p:spTree>
    <p:extLst>
      <p:ext uri="{BB962C8B-B14F-4D97-AF65-F5344CB8AC3E}">
        <p14:creationId xmlns:p14="http://schemas.microsoft.com/office/powerpoint/2010/main" val="90133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68A54-2AB4-48A9-9D3A-783B413E4B5A}"/>
              </a:ext>
            </a:extLst>
          </p:cNvPr>
          <p:cNvSpPr>
            <a:spLocks noGrp="1"/>
          </p:cNvSpPr>
          <p:nvPr>
            <p:ph type="dt" sz="half" idx="10"/>
          </p:nvPr>
        </p:nvSpPr>
        <p:spPr/>
        <p:txBody>
          <a:bodyPr/>
          <a:lstStyle/>
          <a:p>
            <a:fld id="{F9231F02-ED78-4CDB-94CD-1AB2402ADD73}" type="datetimeFigureOut">
              <a:rPr lang="en-ZA" smtClean="0"/>
              <a:t>2023/02/24</a:t>
            </a:fld>
            <a:endParaRPr lang="en-ZA"/>
          </a:p>
        </p:txBody>
      </p:sp>
      <p:sp>
        <p:nvSpPr>
          <p:cNvPr id="3" name="Footer Placeholder 2">
            <a:extLst>
              <a:ext uri="{FF2B5EF4-FFF2-40B4-BE49-F238E27FC236}">
                <a16:creationId xmlns:a16="http://schemas.microsoft.com/office/drawing/2014/main" id="{B0834729-A690-726F-84C8-2EFC23AC61CA}"/>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2117EBC-576E-A2BA-6765-4A0949AAE2DF}"/>
              </a:ext>
            </a:extLst>
          </p:cNvPr>
          <p:cNvSpPr>
            <a:spLocks noGrp="1"/>
          </p:cNvSpPr>
          <p:nvPr>
            <p:ph type="sldNum" sz="quarter" idx="12"/>
          </p:nvPr>
        </p:nvSpPr>
        <p:spPr/>
        <p:txBody>
          <a:bodyPr/>
          <a:lstStyle/>
          <a:p>
            <a:fld id="{F63E1867-0FF4-4A6C-A5CB-F76CABA59796}" type="slidenum">
              <a:rPr lang="en-ZA" smtClean="0"/>
              <a:t>‹#›</a:t>
            </a:fld>
            <a:endParaRPr lang="en-ZA"/>
          </a:p>
        </p:txBody>
      </p:sp>
    </p:spTree>
    <p:extLst>
      <p:ext uri="{BB962C8B-B14F-4D97-AF65-F5344CB8AC3E}">
        <p14:creationId xmlns:p14="http://schemas.microsoft.com/office/powerpoint/2010/main" val="14755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DDFD-0CE7-7661-2B8A-7A280C6B69D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07FFEA49-473C-5483-B404-0D0B57B42E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7C5E2D8-D54C-ADF7-9144-DF376C21AF95}"/>
              </a:ext>
            </a:extLst>
          </p:cNvPr>
          <p:cNvSpPr>
            <a:spLocks noGrp="1"/>
          </p:cNvSpPr>
          <p:nvPr>
            <p:ph type="dt" sz="half" idx="10"/>
          </p:nvPr>
        </p:nvSpPr>
        <p:spPr/>
        <p:txBody>
          <a:bodyPr/>
          <a:lstStyle/>
          <a:p>
            <a:fld id="{F9231F02-ED78-4CDB-94CD-1AB2402ADD73}" type="datetimeFigureOut">
              <a:rPr lang="en-ZA" smtClean="0"/>
              <a:t>2023/02/24</a:t>
            </a:fld>
            <a:endParaRPr lang="en-ZA"/>
          </a:p>
        </p:txBody>
      </p:sp>
      <p:sp>
        <p:nvSpPr>
          <p:cNvPr id="5" name="Footer Placeholder 4">
            <a:extLst>
              <a:ext uri="{FF2B5EF4-FFF2-40B4-BE49-F238E27FC236}">
                <a16:creationId xmlns:a16="http://schemas.microsoft.com/office/drawing/2014/main" id="{8DB86A31-6157-C5F1-20B0-3ABEF53F050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3107AE4-E6C5-D361-8184-76CDBB8FAD39}"/>
              </a:ext>
            </a:extLst>
          </p:cNvPr>
          <p:cNvSpPr>
            <a:spLocks noGrp="1"/>
          </p:cNvSpPr>
          <p:nvPr>
            <p:ph type="sldNum" sz="quarter" idx="12"/>
          </p:nvPr>
        </p:nvSpPr>
        <p:spPr/>
        <p:txBody>
          <a:bodyPr/>
          <a:lstStyle/>
          <a:p>
            <a:fld id="{F63E1867-0FF4-4A6C-A5CB-F76CABA59796}" type="slidenum">
              <a:rPr lang="en-ZA" smtClean="0"/>
              <a:t>‹#›</a:t>
            </a:fld>
            <a:endParaRPr lang="en-ZA"/>
          </a:p>
        </p:txBody>
      </p:sp>
    </p:spTree>
    <p:extLst>
      <p:ext uri="{BB962C8B-B14F-4D97-AF65-F5344CB8AC3E}">
        <p14:creationId xmlns:p14="http://schemas.microsoft.com/office/powerpoint/2010/main" val="5071043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6"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www.southafrica.info/services/government/hotline-anticorruption.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 HP11-2023LVP &amp; HP12-2023LQ</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500298" y="3243204"/>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Ms E Nyathi  </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24 February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323528" y="1092762"/>
            <a:ext cx="8496944" cy="6694140"/>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1750" dirty="0">
                <a:latin typeface="Arial" panose="020B0604020202020204" pitchFamily="34" charset="0"/>
                <a:cs typeface="Arial" panose="020B0604020202020204" pitchFamily="34" charset="0"/>
              </a:rPr>
              <a:t>Items offered must be registered in terms of section 15 of the Medicines and Related Substances Act, (Act 101 of 1965), and must comply with the conditions of registration for the duration of the contract.</a:t>
            </a:r>
          </a:p>
          <a:p>
            <a:pPr marL="969963" lvl="1" indent="-512763">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A </a:t>
            </a:r>
            <a:r>
              <a:rPr lang="en-ZA" sz="1750" b="1" dirty="0">
                <a:latin typeface="Arial" panose="020B0604020202020204" pitchFamily="34" charset="0"/>
                <a:cs typeface="Arial" panose="020B0604020202020204" pitchFamily="34" charset="0"/>
              </a:rPr>
              <a:t>Certified copy </a:t>
            </a:r>
            <a:r>
              <a:rPr lang="en-ZA" sz="1750" dirty="0">
                <a:latin typeface="Arial" panose="020B0604020202020204" pitchFamily="34" charset="0"/>
                <a:cs typeface="Arial" panose="020B0604020202020204" pitchFamily="34" charset="0"/>
              </a:rPr>
              <a:t>of the Medicine Registration Certificate including all annexures (Conditions of Registration), must be included with the bid for all items offered.</a:t>
            </a:r>
          </a:p>
          <a:p>
            <a:pPr marL="969963" lvl="1" indent="-512763">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The bidder must be indicated </a:t>
            </a:r>
            <a:r>
              <a:rPr lang="en-ZA" sz="1750" b="1" dirty="0">
                <a:latin typeface="Arial" panose="020B0604020202020204" pitchFamily="34" charset="0"/>
                <a:cs typeface="Arial" panose="020B0604020202020204" pitchFamily="34" charset="0"/>
              </a:rPr>
              <a:t>as the applicant on the Medicine Registration Certificate</a:t>
            </a:r>
          </a:p>
          <a:p>
            <a:pPr marL="969963" lvl="1" indent="-512763">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Inclusive of any </a:t>
            </a:r>
            <a:r>
              <a:rPr lang="en-ZA" sz="1750" b="1" dirty="0">
                <a:latin typeface="Arial" panose="020B0604020202020204" pitchFamily="34" charset="0"/>
                <a:cs typeface="Arial" panose="020B0604020202020204" pitchFamily="34" charset="0"/>
              </a:rPr>
              <a:t>valid variation summaries </a:t>
            </a:r>
            <a:r>
              <a:rPr lang="en-ZA" sz="1750" dirty="0">
                <a:latin typeface="Arial" panose="020B0604020202020204" pitchFamily="34" charset="0"/>
                <a:cs typeface="Arial" panose="020B0604020202020204" pitchFamily="34" charset="0"/>
              </a:rPr>
              <a:t>approved by SAPHRA for amendments on the Medicine Registration Certificate. </a:t>
            </a:r>
          </a:p>
          <a:p>
            <a:pPr lvl="1">
              <a:lnSpc>
                <a:spcPct val="150000"/>
              </a:lnSpc>
            </a:pPr>
            <a:r>
              <a:rPr lang="en-ZA" sz="1750" dirty="0">
                <a:latin typeface="Arial" panose="020B0604020202020204" pitchFamily="34" charset="0"/>
                <a:cs typeface="Arial" panose="020B0604020202020204" pitchFamily="34" charset="0"/>
              </a:rPr>
              <a:t>	</a:t>
            </a:r>
            <a:r>
              <a:rPr lang="en-ZA" sz="1750" b="1" dirty="0">
                <a:latin typeface="Arial" panose="020B0604020202020204" pitchFamily="34" charset="0"/>
                <a:cs typeface="Arial" panose="020B0604020202020204" pitchFamily="34" charset="0"/>
              </a:rPr>
              <a:t>Note: (Both MRC and relevant variation summary must be submitted)</a:t>
            </a:r>
          </a:p>
          <a:p>
            <a:pPr marL="969963" lvl="1" indent="-512763">
              <a:lnSpc>
                <a:spcPct val="150000"/>
              </a:lnSpc>
              <a:buFont typeface="Wingdings" panose="05000000000000000000" pitchFamily="2" charset="2"/>
              <a:buChar char="ü"/>
            </a:pPr>
            <a:endParaRPr lang="en-ZA" sz="175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US" sz="2000" dirty="0">
              <a:solidFill>
                <a:schemeClr val="bg1">
                  <a:lumMod val="50000"/>
                </a:schemeClr>
              </a:solidFill>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r>
              <a:rPr lang="en-GB" sz="2800" b="1" dirty="0">
                <a:solidFill>
                  <a:schemeClr val="bg1"/>
                </a:solidFill>
                <a:latin typeface="Arial" pitchFamily="34" charset="0"/>
                <a:cs typeface="Arial" pitchFamily="34" charset="0"/>
              </a:rPr>
              <a:t>(Phase II evaluation) </a:t>
            </a:r>
            <a:r>
              <a:rPr lang="en-GB" sz="2800" b="1" dirty="0" err="1">
                <a:solidFill>
                  <a:schemeClr val="bg1"/>
                </a:solidFill>
                <a:latin typeface="Arial" pitchFamily="34" charset="0"/>
                <a:cs typeface="Arial" pitchFamily="34" charset="0"/>
              </a:rPr>
              <a:t>cont</a:t>
            </a:r>
            <a:r>
              <a:rPr lang="en-GB" sz="2800" b="1" dirty="0">
                <a:solidFill>
                  <a:schemeClr val="bg1"/>
                </a:solidFill>
                <a:latin typeface="Arial" pitchFamily="34" charset="0"/>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762000" y="1357298"/>
            <a:ext cx="7924800" cy="4286494"/>
          </a:xfrm>
          <a:prstGeom prst="rect">
            <a:avLst/>
          </a:prstGeom>
          <a:noFill/>
        </p:spPr>
        <p:txBody>
          <a:bodyPr wrap="square" rtlCol="0">
            <a:spAutoFit/>
          </a:bodyPr>
          <a:lstStyle/>
          <a:p>
            <a:pPr>
              <a:lnSpc>
                <a:spcPct val="150000"/>
              </a:lnSpc>
            </a:pPr>
            <a:r>
              <a:rPr lang="en-ZA" sz="1750"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marL="342900" indent="-342900">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Compliance with specifications as set out in the bid document/ item specification.</a:t>
            </a:r>
          </a:p>
          <a:p>
            <a:pPr marL="342900" indent="-342900">
              <a:lnSpc>
                <a:spcPct val="150000"/>
              </a:lnSpc>
              <a:buFont typeface="Wingdings" panose="05000000000000000000" pitchFamily="2" charset="2"/>
              <a:buChar char="ü"/>
            </a:pPr>
            <a:r>
              <a:rPr lang="en-ZA" sz="1750" dirty="0">
                <a:latin typeface="Arial" panose="020B0604020202020204" pitchFamily="34" charset="0"/>
                <a:cs typeface="Arial" panose="020B0604020202020204" pitchFamily="34" charset="0"/>
              </a:rPr>
              <a:t>Compliance of the product with the requirements of the Medicines and Related Substances Act, (Act 101 of 1965)</a:t>
            </a:r>
          </a:p>
          <a:p>
            <a:pPr marL="342900" lvl="0" indent="-342900" algn="just">
              <a:lnSpc>
                <a:spcPct val="150000"/>
              </a:lnSpc>
              <a:spcBef>
                <a:spcPts val="600"/>
              </a:spcBef>
              <a:buFont typeface="Wingdings" panose="05000000000000000000" pitchFamily="2" charset="2"/>
              <a:buChar char="ü"/>
            </a:pPr>
            <a:r>
              <a:rPr lang="en-ZA" sz="1750"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342900" lvl="0" indent="-342900" algn="just">
              <a:lnSpc>
                <a:spcPct val="150000"/>
              </a:lnSpc>
              <a:spcBef>
                <a:spcPts val="600"/>
              </a:spcBef>
              <a:buFont typeface="Wingdings" panose="05000000000000000000" pitchFamily="2" charset="2"/>
              <a:buChar char="v"/>
            </a:pPr>
            <a:r>
              <a:rPr lang="en-ZA" sz="1750" b="1"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sz="175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51520" y="-71462"/>
            <a:ext cx="6768752" cy="990600"/>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762000" y="1357298"/>
            <a:ext cx="7924800" cy="4216539"/>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400" b="1" dirty="0">
                <a:latin typeface="Arial" pitchFamily="34" charset="0"/>
                <a:cs typeface="Arial" pitchFamily="34" charset="0"/>
              </a:rPr>
              <a:t>Price breakdown</a:t>
            </a: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r>
              <a:rPr lang="en-ZA" sz="2000" dirty="0">
                <a:latin typeface="Arial" pitchFamily="34" charset="0"/>
                <a:cs typeface="Arial" pitchFamily="34" charset="0"/>
              </a:rPr>
              <a:t>The sum of these categories must be equal to 100% of the delivered price for the line item.</a:t>
            </a:r>
          </a:p>
          <a:p>
            <a:pPr marL="0" lvl="2"/>
            <a:endParaRPr lang="en-ZA" sz="2000" dirty="0">
              <a:latin typeface="Arial" pitchFamily="34" charset="0"/>
              <a:cs typeface="Arial" pitchFamily="34" charset="0"/>
            </a:endParaRPr>
          </a:p>
          <a:p>
            <a:pPr marL="0" lvl="2"/>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899592" y="1115452"/>
            <a:ext cx="7787208" cy="738664"/>
          </a:xfrm>
          <a:prstGeom prst="rect">
            <a:avLst/>
          </a:prstGeom>
          <a:noFill/>
        </p:spPr>
        <p:txBody>
          <a:bodyPr wrap="square" rtlCol="0">
            <a:spAutoFit/>
          </a:bodyPr>
          <a:lstStyle/>
          <a:p>
            <a:r>
              <a:rPr lang="en-US" sz="2400" b="1" dirty="0">
                <a:latin typeface="Arial" pitchFamily="34" charset="0"/>
                <a:cs typeface="Arial" pitchFamily="34" charset="0"/>
              </a:rPr>
              <a:t>Price breakdown</a:t>
            </a:r>
          </a:p>
          <a:p>
            <a:r>
              <a:rPr lang="en-US" dirty="0">
                <a:latin typeface="Arial" pitchFamily="34" charset="0"/>
                <a:cs typeface="Arial" pitchFamily="34" charset="0"/>
              </a:rPr>
              <a:t>All sections of the below example inclusive of currency must be completed.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 </a:t>
            </a:r>
            <a:r>
              <a:rPr lang="en-ZA" sz="2800" b="1" noProof="0" dirty="0" err="1">
                <a:solidFill>
                  <a:schemeClr val="bg1"/>
                </a:solidFill>
                <a:latin typeface="Arial" pitchFamily="34" charset="0"/>
                <a:ea typeface="+mj-ea"/>
                <a:cs typeface="Arial" pitchFamily="34" charset="0"/>
              </a:rPr>
              <a:t>cont</a:t>
            </a:r>
            <a:r>
              <a:rPr lang="en-ZA" sz="2800" b="1" noProof="0" dirty="0">
                <a:solidFill>
                  <a:schemeClr val="bg1"/>
                </a:solidFill>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5234361"/>
              </p:ext>
            </p:extLst>
          </p:nvPr>
        </p:nvGraphicFramePr>
        <p:xfrm>
          <a:off x="1043608" y="2057400"/>
          <a:ext cx="7488832" cy="3315816"/>
        </p:xfrm>
        <a:graphic>
          <a:graphicData uri="http://schemas.openxmlformats.org/presentationml/2006/ole">
            <mc:AlternateContent xmlns:mc="http://schemas.openxmlformats.org/markup-compatibility/2006">
              <mc:Choice xmlns:v="urn:schemas-microsoft-com:vml" Requires="v">
                <p:oleObj name="Worksheet" r:id="rId2" imgW="4648045" imgH="2743422" progId="Excel.Sheet.12">
                  <p:embed/>
                </p:oleObj>
              </mc:Choice>
              <mc:Fallback>
                <p:oleObj name="Worksheet" r:id="rId2" imgW="4648045" imgH="2743422" progId="Excel.Sheet.12">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57400"/>
                        <a:ext cx="7488832" cy="331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251520" y="1151940"/>
            <a:ext cx="7924800" cy="4985980"/>
          </a:xfrm>
          <a:prstGeom prst="rect">
            <a:avLst/>
          </a:prstGeom>
          <a:noFill/>
        </p:spPr>
        <p:txBody>
          <a:bodyPr wrap="square" rtlCol="0">
            <a:spAutoFit/>
          </a:bodyPr>
          <a:lstStyle/>
          <a:p>
            <a:pPr marL="457200">
              <a:lnSpc>
                <a:spcPct val="150000"/>
              </a:lnSpc>
            </a:pPr>
            <a:r>
              <a:rPr lang="en-ZA" sz="1200" dirty="0">
                <a:latin typeface="Arial" pitchFamily="34" charset="0"/>
                <a:cs typeface="Arial" pitchFamily="34" charset="0"/>
              </a:rPr>
              <a:t>Preference Points will be evaluated and allocated as prescribed by the revised PPPFA Regulations 2022 which promotes:</a:t>
            </a:r>
          </a:p>
          <a:p>
            <a:pPr marL="342900" lvl="0" indent="-342900" algn="just">
              <a:lnSpc>
                <a:spcPct val="150000"/>
              </a:lnSpc>
              <a:spcBef>
                <a:spcPts val="600"/>
              </a:spcBef>
              <a:buFont typeface="+mj-lt"/>
              <a:buAutoNum type="arabicParenR"/>
            </a:pPr>
            <a:r>
              <a:rPr lang="en-ZA" sz="1200" dirty="0">
                <a:latin typeface="Arial" pitchFamily="34" charset="0"/>
                <a:cs typeface="Arial" pitchFamily="34" charset="0"/>
              </a:rPr>
              <a:t>The empowerment of Historically Disadvantaged Individuals (HDI) which, means South African citizens –</a:t>
            </a:r>
          </a:p>
          <a:p>
            <a:pPr marL="742950" lvl="1" indent="-285750" algn="l">
              <a:lnSpc>
                <a:spcPct val="150000"/>
              </a:lnSpc>
              <a:buFont typeface="+mj-lt"/>
              <a:buAutoNum type="alphaLcPeriod"/>
            </a:pPr>
            <a:r>
              <a:rPr lang="en-ZA" sz="1200" dirty="0">
                <a:latin typeface="Arial" pitchFamily="34" charset="0"/>
                <a:cs typeface="Arial" pitchFamily="34" charset="0"/>
              </a:rPr>
              <a:t>Who, due to the apartheid policy that had been in place, had no franchise in national elections prior to the introduction of the Constitution of the Republic of South Africa,1983 (Act No 110 of 1983) or the Constitution of the Republic of South Africa,1993 (Act No 200 of 1993) (“the Interim Constitution”); and / or </a:t>
            </a:r>
          </a:p>
          <a:p>
            <a:pPr marL="742950" lvl="1" indent="-285750" algn="l">
              <a:lnSpc>
                <a:spcPct val="150000"/>
              </a:lnSpc>
              <a:buFont typeface="+mj-lt"/>
              <a:buAutoNum type="alphaLcPeriod"/>
            </a:pPr>
            <a:r>
              <a:rPr lang="en-ZA" sz="1200" dirty="0">
                <a:latin typeface="Arial" pitchFamily="34" charset="0"/>
                <a:cs typeface="Arial" pitchFamily="34" charset="0"/>
              </a:rPr>
              <a:t>Who is a female; and / or</a:t>
            </a:r>
          </a:p>
          <a:p>
            <a:pPr marL="742950" lvl="1" indent="-285750" algn="l">
              <a:lnSpc>
                <a:spcPct val="150000"/>
              </a:lnSpc>
              <a:buFont typeface="+mj-lt"/>
              <a:buAutoNum type="alphaLcPeriod"/>
            </a:pPr>
            <a:r>
              <a:rPr lang="en-ZA" sz="1200" dirty="0">
                <a:latin typeface="Arial" pitchFamily="34" charset="0"/>
                <a:cs typeface="Arial" pitchFamily="34" charset="0"/>
              </a:rPr>
              <a:t>Who has a disability.</a:t>
            </a:r>
          </a:p>
          <a:p>
            <a:pPr marL="800100" indent="-342900" algn="l">
              <a:lnSpc>
                <a:spcPct val="150000"/>
              </a:lnSpc>
              <a:spcAft>
                <a:spcPts val="600"/>
              </a:spcAft>
            </a:pPr>
            <a:r>
              <a:rPr lang="en-ZA" sz="1200" dirty="0">
                <a:latin typeface="Arial" pitchFamily="34" charset="0"/>
                <a:cs typeface="Arial" pitchFamily="34" charset="0"/>
              </a:rPr>
              <a:t>2)	Promotion of specific Reconstruction and Development Programme (RDP) goals in the public procurement environment: </a:t>
            </a:r>
            <a:r>
              <a:rPr lang="en-US" sz="1200" dirty="0">
                <a:latin typeface="Arial" pitchFamily="34" charset="0"/>
                <a:cs typeface="Arial" pitchFamily="34" charset="0"/>
              </a:rPr>
              <a:t> “</a:t>
            </a:r>
            <a:r>
              <a:rPr lang="en-ZA" sz="1200" dirty="0">
                <a:latin typeface="Arial" pitchFamily="34" charset="0"/>
                <a:cs typeface="Arial" pitchFamily="34" charset="0"/>
              </a:rPr>
              <a:t>specific goals” means -  specific goals as contemplated in section 2(1)(d) of the </a:t>
            </a:r>
            <a:r>
              <a:rPr lang="en-US" sz="1200" dirty="0">
                <a:latin typeface="Arial" pitchFamily="34" charset="0"/>
                <a:cs typeface="Arial" pitchFamily="34" charset="0"/>
              </a:rPr>
              <a:t>Preferential Procurement Policy Framework Act, 2000 (Act No. 5 of 2000).  </a:t>
            </a:r>
            <a:r>
              <a:rPr lang="en-ZA" sz="1200" dirty="0">
                <a:latin typeface="Arial" pitchFamily="34" charset="0"/>
                <a:cs typeface="Arial" pitchFamily="34" charset="0"/>
              </a:rPr>
              <a:t>which may include contracting with persons, or categories of persons, historically disadvantaged by unfair discrimination on the basis of race, gender and disability including the implementation of programmes of the Reconstruction and Development Programme as published in Government Gazette No. 16085 dated 23 November 1994;</a:t>
            </a: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395536" y="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POINTS (Phase III continued.)</a:t>
            </a:r>
          </a:p>
        </p:txBody>
      </p:sp>
    </p:spTree>
    <p:extLst>
      <p:ext uri="{BB962C8B-B14F-4D97-AF65-F5344CB8AC3E}">
        <p14:creationId xmlns:p14="http://schemas.microsoft.com/office/powerpoint/2010/main" val="37870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ADE0BA-E031-0B47-95F9-BAD42239273A}"/>
              </a:ext>
            </a:extLst>
          </p:cNvPr>
          <p:cNvPicPr>
            <a:picLocks noChangeAspect="1"/>
          </p:cNvPicPr>
          <p:nvPr/>
        </p:nvPicPr>
        <p:blipFill>
          <a:blip r:embed="rId2"/>
          <a:stretch>
            <a:fillRect/>
          </a:stretch>
        </p:blipFill>
        <p:spPr>
          <a:xfrm>
            <a:off x="269410" y="1124744"/>
            <a:ext cx="8605180" cy="4762717"/>
          </a:xfrm>
          <a:prstGeom prst="rect">
            <a:avLst/>
          </a:prstGeom>
        </p:spPr>
      </p:pic>
      <p:sp>
        <p:nvSpPr>
          <p:cNvPr id="8" name="TextBox 7">
            <a:extLst>
              <a:ext uri="{FF2B5EF4-FFF2-40B4-BE49-F238E27FC236}">
                <a16:creationId xmlns:a16="http://schemas.microsoft.com/office/drawing/2014/main" id="{F21BDE3D-79DF-644E-2793-C5F6CCD2AAFB}"/>
              </a:ext>
            </a:extLst>
          </p:cNvPr>
          <p:cNvSpPr txBox="1"/>
          <p:nvPr/>
        </p:nvSpPr>
        <p:spPr>
          <a:xfrm>
            <a:off x="269410" y="332655"/>
            <a:ext cx="5958774"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HDI AND RDP GOAL POINTS</a:t>
            </a:r>
          </a:p>
        </p:txBody>
      </p:sp>
    </p:spTree>
    <p:extLst>
      <p:ext uri="{BB962C8B-B14F-4D97-AF65-F5344CB8AC3E}">
        <p14:creationId xmlns:p14="http://schemas.microsoft.com/office/powerpoint/2010/main" val="285795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E8A1228-F021-5717-A95D-0B4A023B932D}"/>
              </a:ext>
            </a:extLst>
          </p:cNvPr>
          <p:cNvSpPr txBox="1"/>
          <p:nvPr/>
        </p:nvSpPr>
        <p:spPr>
          <a:xfrm>
            <a:off x="124715" y="1052736"/>
            <a:ext cx="8551742" cy="1246495"/>
          </a:xfrm>
          <a:prstGeom prst="rect">
            <a:avLst/>
          </a:prstGeom>
          <a:noFill/>
        </p:spPr>
        <p:txBody>
          <a:bodyPr wrap="square">
            <a:spAutoFit/>
          </a:bodyPr>
          <a:lstStyle/>
          <a:p>
            <a:pPr algn="just" defTabSz="685800" eaLnBrk="0" fontAlgn="base" hangingPunct="0">
              <a:spcBef>
                <a:spcPct val="0"/>
              </a:spcBef>
              <a:spcAft>
                <a:spcPct val="0"/>
              </a:spcAft>
              <a:tabLst>
                <a:tab pos="1028700" algn="l"/>
                <a:tab pos="1285875" algn="l"/>
              </a:tabLst>
            </a:pPr>
            <a:r>
              <a:rPr lang="en-ZA" altLang="en-US" sz="2100" b="1" dirty="0">
                <a:ea typeface="Times New Roman" panose="02020603050405020304" pitchFamily="18" charset="0"/>
                <a:cs typeface="Arial" panose="020B0604020202020204" pitchFamily="34" charset="0"/>
              </a:rPr>
              <a:t>90/10 FORMULAE - PREFERENCE POINT SYSTEM FOR THIS TENDER </a:t>
            </a:r>
            <a:endParaRPr lang="en-ZA" altLang="en-US" sz="2100" b="1" dirty="0">
              <a:cs typeface="Arial" panose="020B0604020202020204" pitchFamily="34" charset="0"/>
            </a:endParaRPr>
          </a:p>
          <a:p>
            <a:pPr algn="just" defTabSz="685800" eaLnBrk="0" fontAlgn="base" hangingPunct="0">
              <a:spcBef>
                <a:spcPct val="0"/>
              </a:spcBef>
              <a:spcAft>
                <a:spcPct val="0"/>
              </a:spcAft>
              <a:tabLst>
                <a:tab pos="1028700" algn="l"/>
                <a:tab pos="1285875" algn="l"/>
              </a:tabLst>
            </a:pPr>
            <a:endParaRPr lang="en-ZA" altLang="en-US" b="1" dirty="0">
              <a:ea typeface="Times New Roman" panose="02020603050405020304" pitchFamily="18" charset="0"/>
              <a:cs typeface="Arial" panose="020B0604020202020204" pitchFamily="34" charset="0"/>
            </a:endParaRPr>
          </a:p>
          <a:p>
            <a:pPr algn="just" defTabSz="685800" eaLnBrk="0" fontAlgn="base" hangingPunct="0">
              <a:spcBef>
                <a:spcPct val="0"/>
              </a:spcBef>
              <a:spcAft>
                <a:spcPct val="0"/>
              </a:spcAft>
              <a:tabLst>
                <a:tab pos="1028700" algn="l"/>
                <a:tab pos="1285875" algn="l"/>
              </a:tabLst>
            </a:pPr>
            <a:r>
              <a:rPr lang="en-ZA" altLang="en-US" b="1" dirty="0">
                <a:ea typeface="Times New Roman" panose="02020603050405020304" pitchFamily="18" charset="0"/>
                <a:cs typeface="Arial" panose="020B0604020202020204" pitchFamily="34" charset="0"/>
              </a:rPr>
              <a:t>Only responsive bids will be adjudicated</a:t>
            </a:r>
          </a:p>
          <a:p>
            <a:pPr algn="just" defTabSz="685800" eaLnBrk="0" fontAlgn="base" hangingPunct="0">
              <a:spcBef>
                <a:spcPct val="0"/>
              </a:spcBef>
              <a:spcAft>
                <a:spcPct val="0"/>
              </a:spcAft>
              <a:tabLst>
                <a:tab pos="1028700" algn="l"/>
                <a:tab pos="1285875" algn="l"/>
              </a:tabLst>
            </a:pPr>
            <a:r>
              <a:rPr lang="en-ZA" altLang="en-US" b="1" dirty="0">
                <a:ea typeface="Times New Roman" panose="02020603050405020304" pitchFamily="18" charset="0"/>
                <a:cs typeface="Arial" panose="020B0604020202020204" pitchFamily="34" charset="0"/>
              </a:rPr>
              <a:t>Maximum 90 points for bid price</a:t>
            </a:r>
          </a:p>
        </p:txBody>
      </p:sp>
      <p:grpSp>
        <p:nvGrpSpPr>
          <p:cNvPr id="41" name="Group 40">
            <a:extLst>
              <a:ext uri="{FF2B5EF4-FFF2-40B4-BE49-F238E27FC236}">
                <a16:creationId xmlns:a16="http://schemas.microsoft.com/office/drawing/2014/main" id="{E2199BC7-0C1C-22B0-DE6F-58CFA20E187E}"/>
              </a:ext>
            </a:extLst>
          </p:cNvPr>
          <p:cNvGrpSpPr/>
          <p:nvPr/>
        </p:nvGrpSpPr>
        <p:grpSpPr>
          <a:xfrm>
            <a:off x="1000211" y="1661257"/>
            <a:ext cx="8180301" cy="1544154"/>
            <a:chOff x="1004122" y="1168181"/>
            <a:chExt cx="10401815" cy="2058873"/>
          </a:xfrm>
        </p:grpSpPr>
        <p:grpSp>
          <p:nvGrpSpPr>
            <p:cNvPr id="12" name="Group 11">
              <a:extLst>
                <a:ext uri="{FF2B5EF4-FFF2-40B4-BE49-F238E27FC236}">
                  <a16:creationId xmlns:a16="http://schemas.microsoft.com/office/drawing/2014/main" id="{952F2425-ED17-91A1-915E-CDD90805F8E4}"/>
                </a:ext>
              </a:extLst>
            </p:cNvPr>
            <p:cNvGrpSpPr/>
            <p:nvPr/>
          </p:nvGrpSpPr>
          <p:grpSpPr>
            <a:xfrm>
              <a:off x="3761873" y="1691672"/>
              <a:ext cx="4668253" cy="1527726"/>
              <a:chOff x="6464968" y="5862481"/>
              <a:chExt cx="4668253" cy="1527726"/>
            </a:xfrm>
          </p:grpSpPr>
          <p:sp>
            <p:nvSpPr>
              <p:cNvPr id="4" name="TextBox 3">
                <a:extLst>
                  <a:ext uri="{FF2B5EF4-FFF2-40B4-BE49-F238E27FC236}">
                    <a16:creationId xmlns:a16="http://schemas.microsoft.com/office/drawing/2014/main" id="{9C3623AF-7EEC-2830-F55F-CEE196BBB7D2}"/>
                  </a:ext>
                </a:extLst>
              </p:cNvPr>
              <p:cNvSpPr txBox="1"/>
              <p:nvPr/>
            </p:nvSpPr>
            <p:spPr>
              <a:xfrm>
                <a:off x="6464968" y="5912878"/>
                <a:ext cx="4668253" cy="1477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PS = 90 </a:t>
                </a:r>
                <a:r>
                  <a:rPr lang="en-US" sz="3300" b="1" dirty="0">
                    <a:latin typeface="Arial" panose="020B0604020202020204" pitchFamily="34" charset="0"/>
                    <a:cs typeface="Arial" panose="020B0604020202020204" pitchFamily="34" charset="0"/>
                  </a:rPr>
                  <a:t>(1-             )</a:t>
                </a:r>
                <a:r>
                  <a:rPr lang="en-US" b="1" dirty="0">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55E4F56-F421-D69A-AD02-BDCD7B508B83}"/>
                  </a:ext>
                </a:extLst>
              </p:cNvPr>
              <p:cNvGrpSpPr/>
              <p:nvPr/>
            </p:nvGrpSpPr>
            <p:grpSpPr>
              <a:xfrm>
                <a:off x="8865055" y="5862481"/>
                <a:ext cx="2024690" cy="1026297"/>
                <a:chOff x="9362360" y="5884350"/>
                <a:chExt cx="2024690" cy="1026297"/>
              </a:xfrm>
            </p:grpSpPr>
            <p:sp>
              <p:nvSpPr>
                <p:cNvPr id="5" name="TextBox 4">
                  <a:extLst>
                    <a:ext uri="{FF2B5EF4-FFF2-40B4-BE49-F238E27FC236}">
                      <a16:creationId xmlns:a16="http://schemas.microsoft.com/office/drawing/2014/main" id="{8D0C7C9D-594C-536E-B8EC-53F215071333}"/>
                    </a:ext>
                  </a:extLst>
                </p:cNvPr>
                <p:cNvSpPr txBox="1"/>
                <p:nvPr/>
              </p:nvSpPr>
              <p:spPr>
                <a:xfrm>
                  <a:off x="9362360" y="5884350"/>
                  <a:ext cx="2024690" cy="4924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PT – P min</a:t>
                  </a:r>
                  <a:endParaRPr lang="en-ZA"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55ED357-7222-19EC-157C-23D6671345DE}"/>
                    </a:ext>
                  </a:extLst>
                </p:cNvPr>
                <p:cNvSpPr txBox="1"/>
                <p:nvPr/>
              </p:nvSpPr>
              <p:spPr>
                <a:xfrm>
                  <a:off x="9414816" y="6418204"/>
                  <a:ext cx="1733263" cy="4924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 min</a:t>
                  </a:r>
                  <a:endParaRPr lang="en-ZA"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CA39C35-68AE-170C-CEFD-ACEBC8A5AA98}"/>
                    </a:ext>
                  </a:extLst>
                </p:cNvPr>
                <p:cNvCxnSpPr>
                  <a:cxnSpLocks/>
                </p:cNvCxnSpPr>
                <p:nvPr/>
              </p:nvCxnSpPr>
              <p:spPr>
                <a:xfrm>
                  <a:off x="9446391" y="6363658"/>
                  <a:ext cx="17332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 name="TextBox 17">
              <a:extLst>
                <a:ext uri="{FF2B5EF4-FFF2-40B4-BE49-F238E27FC236}">
                  <a16:creationId xmlns:a16="http://schemas.microsoft.com/office/drawing/2014/main" id="{A5605375-9643-B26E-110C-048F5F463D11}"/>
                </a:ext>
              </a:extLst>
            </p:cNvPr>
            <p:cNvSpPr txBox="1"/>
            <p:nvPr/>
          </p:nvSpPr>
          <p:spPr>
            <a:xfrm>
              <a:off x="1004122" y="2456358"/>
              <a:ext cx="3781927" cy="738664"/>
            </a:xfrm>
            <a:prstGeom prst="rect">
              <a:avLst/>
            </a:prstGeom>
            <a:noFill/>
          </p:spPr>
          <p:txBody>
            <a:bodyPr wrap="square">
              <a:spAutoFit/>
            </a:bodyPr>
            <a:lstStyle/>
            <a:p>
              <a:pPr algn="just" defTabSz="685800" eaLnBrk="0" fontAlgn="base" hangingPunct="0">
                <a:spcBef>
                  <a:spcPct val="0"/>
                </a:spcBef>
                <a:spcAft>
                  <a:spcPct val="0"/>
                </a:spcAft>
                <a:tabLst>
                  <a:tab pos="1028700" algn="l"/>
                  <a:tab pos="1285875" algn="l"/>
                </a:tabLst>
              </a:pPr>
              <a:r>
                <a:rPr lang="en-GB" altLang="en-US" sz="1500" dirty="0">
                  <a:latin typeface="Arial" panose="020B0604020202020204" pitchFamily="34" charset="0"/>
                  <a:ea typeface="Times New Roman" panose="02020603050405020304" pitchFamily="18" charset="0"/>
                  <a:cs typeface="Arial" panose="020B0604020202020204" pitchFamily="34" charset="0"/>
                </a:rPr>
                <a:t>Ps = Points scored for price </a:t>
              </a:r>
            </a:p>
            <a:p>
              <a:pPr algn="just" defTabSz="685800" eaLnBrk="0" fontAlgn="base" hangingPunct="0">
                <a:spcBef>
                  <a:spcPct val="0"/>
                </a:spcBef>
                <a:spcAft>
                  <a:spcPct val="0"/>
                </a:spcAft>
                <a:tabLst>
                  <a:tab pos="1028700" algn="l"/>
                  <a:tab pos="1285875" algn="l"/>
                </a:tabLst>
              </a:pPr>
              <a:r>
                <a:rPr lang="en-GB" altLang="en-US" sz="1500" dirty="0">
                  <a:latin typeface="Arial" panose="020B0604020202020204" pitchFamily="34" charset="0"/>
                  <a:ea typeface="Times New Roman" panose="02020603050405020304" pitchFamily="18" charset="0"/>
                  <a:cs typeface="Arial" panose="020B0604020202020204" pitchFamily="34" charset="0"/>
                </a:rPr>
                <a:t>of tender under consideration</a:t>
              </a:r>
            </a:p>
          </p:txBody>
        </p:sp>
        <p:sp>
          <p:nvSpPr>
            <p:cNvPr id="20" name="TextBox 19">
              <a:extLst>
                <a:ext uri="{FF2B5EF4-FFF2-40B4-BE49-F238E27FC236}">
                  <a16:creationId xmlns:a16="http://schemas.microsoft.com/office/drawing/2014/main" id="{677214C1-5435-586B-4090-221CB379462F}"/>
                </a:ext>
              </a:extLst>
            </p:cNvPr>
            <p:cNvSpPr txBox="1"/>
            <p:nvPr/>
          </p:nvSpPr>
          <p:spPr>
            <a:xfrm>
              <a:off x="6161959" y="1168181"/>
              <a:ext cx="4973461" cy="430887"/>
            </a:xfrm>
            <a:prstGeom prst="rect">
              <a:avLst/>
            </a:prstGeom>
            <a:noFill/>
          </p:spPr>
          <p:txBody>
            <a:bodyPr wrap="square">
              <a:spAutoFit/>
            </a:bodyPr>
            <a:lstStyle>
              <a:defPPr>
                <a:defRPr lang="en-US"/>
              </a:defPPr>
              <a:lvl1pPr marR="0" lvl="0" indent="0" algn="just" eaLnBrk="0" fontAlgn="base" hangingPunct="0">
                <a:lnSpc>
                  <a:spcPct val="100000"/>
                </a:lnSpc>
                <a:spcBef>
                  <a:spcPct val="0"/>
                </a:spcBef>
                <a:spcAft>
                  <a:spcPct val="0"/>
                </a:spcAft>
                <a:buClrTx/>
                <a:buSzTx/>
                <a:buFontTx/>
                <a:buNone/>
                <a:tabLst>
                  <a:tab pos="1371600" algn="l"/>
                  <a:tab pos="1714500" algn="l"/>
                </a:tabLst>
                <a:defRPr kumimoji="0" sz="20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defRPr>
              </a:lvl1pPr>
            </a:lstStyle>
            <a:p>
              <a:r>
                <a:rPr lang="en-GB" altLang="en-US" sz="1500" dirty="0"/>
                <a:t>Pt = Price of tender under consideration</a:t>
              </a:r>
              <a:endParaRPr lang="en-ZA" sz="1500" dirty="0"/>
            </a:p>
          </p:txBody>
        </p:sp>
        <p:sp>
          <p:nvSpPr>
            <p:cNvPr id="22" name="TextBox 21">
              <a:extLst>
                <a:ext uri="{FF2B5EF4-FFF2-40B4-BE49-F238E27FC236}">
                  <a16:creationId xmlns:a16="http://schemas.microsoft.com/office/drawing/2014/main" id="{43A483ED-9851-6A19-6710-638FC3EAD755}"/>
                </a:ext>
              </a:extLst>
            </p:cNvPr>
            <p:cNvSpPr txBox="1"/>
            <p:nvPr/>
          </p:nvSpPr>
          <p:spPr>
            <a:xfrm>
              <a:off x="6245992" y="2796167"/>
              <a:ext cx="5159945" cy="430887"/>
            </a:xfrm>
            <a:prstGeom prst="rect">
              <a:avLst/>
            </a:prstGeom>
            <a:noFill/>
          </p:spPr>
          <p:txBody>
            <a:bodyPr wrap="square">
              <a:spAutoFit/>
            </a:bodyPr>
            <a:lstStyle>
              <a:defPPr>
                <a:defRPr lang="en-US"/>
              </a:defPPr>
              <a:lvl1pPr marR="0" lvl="0" indent="0" algn="just" eaLnBrk="0" fontAlgn="base" hangingPunct="0">
                <a:lnSpc>
                  <a:spcPct val="100000"/>
                </a:lnSpc>
                <a:spcBef>
                  <a:spcPct val="0"/>
                </a:spcBef>
                <a:spcAft>
                  <a:spcPct val="0"/>
                </a:spcAft>
                <a:buClrTx/>
                <a:buSzTx/>
                <a:buFontTx/>
                <a:buNone/>
                <a:tabLst>
                  <a:tab pos="1371600" algn="l"/>
                  <a:tab pos="1714500" algn="l"/>
                </a:tabLst>
                <a:defRPr kumimoji="0" sz="20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defRPr>
              </a:lvl1pPr>
            </a:lstStyle>
            <a:p>
              <a:r>
                <a:rPr lang="en-GB" altLang="en-US" sz="1500" dirty="0"/>
                <a:t>P min = Price of lowest acceptable tender</a:t>
              </a:r>
              <a:endParaRPr lang="en-ZA" sz="1500" dirty="0"/>
            </a:p>
          </p:txBody>
        </p:sp>
      </p:grpSp>
      <p:pic>
        <p:nvPicPr>
          <p:cNvPr id="61" name="Picture 60">
            <a:extLst>
              <a:ext uri="{FF2B5EF4-FFF2-40B4-BE49-F238E27FC236}">
                <a16:creationId xmlns:a16="http://schemas.microsoft.com/office/drawing/2014/main" id="{C453ACA7-4C3F-951A-FE88-B8092CE64A70}"/>
              </a:ext>
            </a:extLst>
          </p:cNvPr>
          <p:cNvPicPr>
            <a:picLocks noChangeAspect="1"/>
          </p:cNvPicPr>
          <p:nvPr/>
        </p:nvPicPr>
        <p:blipFill rotWithShape="1">
          <a:blip r:embed="rId2"/>
          <a:srcRect l="51710" t="46316" r="33157" b="47017"/>
          <a:stretch/>
        </p:blipFill>
        <p:spPr>
          <a:xfrm>
            <a:off x="175407" y="3678838"/>
            <a:ext cx="2505311" cy="620846"/>
          </a:xfrm>
          <a:prstGeom prst="rect">
            <a:avLst/>
          </a:prstGeom>
        </p:spPr>
      </p:pic>
      <p:pic>
        <p:nvPicPr>
          <p:cNvPr id="83" name="Picture 82">
            <a:extLst>
              <a:ext uri="{FF2B5EF4-FFF2-40B4-BE49-F238E27FC236}">
                <a16:creationId xmlns:a16="http://schemas.microsoft.com/office/drawing/2014/main" id="{32C04C22-3055-9F4A-516E-145C26A1CBBF}"/>
              </a:ext>
            </a:extLst>
          </p:cNvPr>
          <p:cNvPicPr>
            <a:picLocks noChangeAspect="1"/>
          </p:cNvPicPr>
          <p:nvPr/>
        </p:nvPicPr>
        <p:blipFill rotWithShape="1">
          <a:blip r:embed="rId3"/>
          <a:srcRect l="55734" t="59231" r="31109" b="34982"/>
          <a:stretch/>
        </p:blipFill>
        <p:spPr>
          <a:xfrm>
            <a:off x="2958987" y="3597349"/>
            <a:ext cx="2537791" cy="632939"/>
          </a:xfrm>
          <a:prstGeom prst="rect">
            <a:avLst/>
          </a:prstGeom>
          <a:ln>
            <a:solidFill>
              <a:schemeClr val="bg1">
                <a:lumMod val="65000"/>
              </a:schemeClr>
            </a:solidFill>
          </a:ln>
        </p:spPr>
      </p:pic>
      <p:pic>
        <p:nvPicPr>
          <p:cNvPr id="86" name="Picture 85">
            <a:extLst>
              <a:ext uri="{FF2B5EF4-FFF2-40B4-BE49-F238E27FC236}">
                <a16:creationId xmlns:a16="http://schemas.microsoft.com/office/drawing/2014/main" id="{D7DEF863-EFE9-03BA-308B-94076942189F}"/>
              </a:ext>
            </a:extLst>
          </p:cNvPr>
          <p:cNvPicPr>
            <a:picLocks noChangeAspect="1"/>
          </p:cNvPicPr>
          <p:nvPr/>
        </p:nvPicPr>
        <p:blipFill rotWithShape="1">
          <a:blip r:embed="rId2"/>
          <a:srcRect l="51710" t="46316" r="33157" b="47017"/>
          <a:stretch/>
        </p:blipFill>
        <p:spPr>
          <a:xfrm>
            <a:off x="188827" y="5066355"/>
            <a:ext cx="2505311" cy="620846"/>
          </a:xfrm>
          <a:prstGeom prst="rect">
            <a:avLst/>
          </a:prstGeom>
        </p:spPr>
      </p:pic>
      <p:pic>
        <p:nvPicPr>
          <p:cNvPr id="88" name="Picture 87">
            <a:extLst>
              <a:ext uri="{FF2B5EF4-FFF2-40B4-BE49-F238E27FC236}">
                <a16:creationId xmlns:a16="http://schemas.microsoft.com/office/drawing/2014/main" id="{17011101-7477-5513-706F-542B98F515AE}"/>
              </a:ext>
            </a:extLst>
          </p:cNvPr>
          <p:cNvPicPr>
            <a:picLocks noChangeAspect="1"/>
          </p:cNvPicPr>
          <p:nvPr/>
        </p:nvPicPr>
        <p:blipFill rotWithShape="1">
          <a:blip r:embed="rId4"/>
          <a:srcRect l="53243" t="66990" r="36655" b="29486"/>
          <a:stretch/>
        </p:blipFill>
        <p:spPr>
          <a:xfrm>
            <a:off x="6014749" y="5607467"/>
            <a:ext cx="2044215" cy="401142"/>
          </a:xfrm>
          <a:prstGeom prst="rect">
            <a:avLst/>
          </a:prstGeom>
        </p:spPr>
      </p:pic>
      <p:grpSp>
        <p:nvGrpSpPr>
          <p:cNvPr id="100" name="Group 99">
            <a:extLst>
              <a:ext uri="{FF2B5EF4-FFF2-40B4-BE49-F238E27FC236}">
                <a16:creationId xmlns:a16="http://schemas.microsoft.com/office/drawing/2014/main" id="{AE9D5013-0CA4-857D-DB41-24DD24AB75DA}"/>
              </a:ext>
            </a:extLst>
          </p:cNvPr>
          <p:cNvGrpSpPr/>
          <p:nvPr/>
        </p:nvGrpSpPr>
        <p:grpSpPr>
          <a:xfrm>
            <a:off x="5968879" y="3256029"/>
            <a:ext cx="1870475" cy="1133503"/>
            <a:chOff x="8156292" y="3198625"/>
            <a:chExt cx="2493966" cy="1511337"/>
          </a:xfrm>
        </p:grpSpPr>
        <p:pic>
          <p:nvPicPr>
            <p:cNvPr id="89" name="Picture 88">
              <a:extLst>
                <a:ext uri="{FF2B5EF4-FFF2-40B4-BE49-F238E27FC236}">
                  <a16:creationId xmlns:a16="http://schemas.microsoft.com/office/drawing/2014/main" id="{EF1A2D68-41F1-2CDA-95BF-73BEB53D004E}"/>
                </a:ext>
              </a:extLst>
            </p:cNvPr>
            <p:cNvPicPr>
              <a:picLocks noChangeAspect="1"/>
            </p:cNvPicPr>
            <p:nvPr/>
          </p:nvPicPr>
          <p:blipFill rotWithShape="1">
            <a:blip r:embed="rId5"/>
            <a:srcRect l="53853" t="63458" r="39126" b="34186"/>
            <a:stretch/>
          </p:blipFill>
          <p:spPr>
            <a:xfrm>
              <a:off x="8193389" y="3847493"/>
              <a:ext cx="2419772" cy="433405"/>
            </a:xfrm>
            <a:prstGeom prst="rect">
              <a:avLst/>
            </a:prstGeom>
          </p:spPr>
        </p:pic>
        <p:pic>
          <p:nvPicPr>
            <p:cNvPr id="90" name="Picture 89">
              <a:extLst>
                <a:ext uri="{FF2B5EF4-FFF2-40B4-BE49-F238E27FC236}">
                  <a16:creationId xmlns:a16="http://schemas.microsoft.com/office/drawing/2014/main" id="{4E215511-2174-502A-0E9F-E4BDB7755A45}"/>
                </a:ext>
              </a:extLst>
            </p:cNvPr>
            <p:cNvPicPr>
              <a:picLocks noChangeAspect="1"/>
            </p:cNvPicPr>
            <p:nvPr/>
          </p:nvPicPr>
          <p:blipFill rotWithShape="1">
            <a:blip r:embed="rId5"/>
            <a:srcRect l="52669" t="69067" r="37912" b="28817"/>
            <a:stretch/>
          </p:blipFill>
          <p:spPr>
            <a:xfrm>
              <a:off x="8171976" y="4410618"/>
              <a:ext cx="2369370" cy="299344"/>
            </a:xfrm>
            <a:prstGeom prst="rect">
              <a:avLst/>
            </a:prstGeom>
          </p:spPr>
        </p:pic>
        <p:pic>
          <p:nvPicPr>
            <p:cNvPr id="85" name="Picture 84">
              <a:extLst>
                <a:ext uri="{FF2B5EF4-FFF2-40B4-BE49-F238E27FC236}">
                  <a16:creationId xmlns:a16="http://schemas.microsoft.com/office/drawing/2014/main" id="{5F0ACE87-3FFE-2E51-7F25-76F7B9770320}"/>
                </a:ext>
              </a:extLst>
            </p:cNvPr>
            <p:cNvPicPr>
              <a:picLocks noChangeAspect="1"/>
            </p:cNvPicPr>
            <p:nvPr/>
          </p:nvPicPr>
          <p:blipFill rotWithShape="1">
            <a:blip r:embed="rId5"/>
            <a:srcRect l="53397" t="56422" r="37665" b="39640"/>
            <a:stretch/>
          </p:blipFill>
          <p:spPr>
            <a:xfrm>
              <a:off x="8156292" y="3198625"/>
              <a:ext cx="2493966" cy="618206"/>
            </a:xfrm>
            <a:prstGeom prst="rect">
              <a:avLst/>
            </a:prstGeom>
          </p:spPr>
        </p:pic>
      </p:grpSp>
      <p:sp>
        <p:nvSpPr>
          <p:cNvPr id="91" name="Arrow: Bent 90">
            <a:extLst>
              <a:ext uri="{FF2B5EF4-FFF2-40B4-BE49-F238E27FC236}">
                <a16:creationId xmlns:a16="http://schemas.microsoft.com/office/drawing/2014/main" id="{D978551A-5365-F3BF-C75A-008C20C2A192}"/>
              </a:ext>
            </a:extLst>
          </p:cNvPr>
          <p:cNvSpPr/>
          <p:nvPr/>
        </p:nvSpPr>
        <p:spPr>
          <a:xfrm>
            <a:off x="2205950" y="2382725"/>
            <a:ext cx="862574" cy="286028"/>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chemeClr val="tx1"/>
              </a:solidFill>
            </a:endParaRPr>
          </a:p>
        </p:txBody>
      </p:sp>
      <p:sp>
        <p:nvSpPr>
          <p:cNvPr id="92" name="Arrow: Curved Right 91">
            <a:extLst>
              <a:ext uri="{FF2B5EF4-FFF2-40B4-BE49-F238E27FC236}">
                <a16:creationId xmlns:a16="http://schemas.microsoft.com/office/drawing/2014/main" id="{231B3A71-74B2-ACDB-021F-0BEA1A5AD3CE}"/>
              </a:ext>
            </a:extLst>
          </p:cNvPr>
          <p:cNvSpPr/>
          <p:nvPr/>
        </p:nvSpPr>
        <p:spPr>
          <a:xfrm>
            <a:off x="4455322" y="1725097"/>
            <a:ext cx="413267" cy="52586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chemeClr val="tx1"/>
              </a:solidFill>
            </a:endParaRPr>
          </a:p>
        </p:txBody>
      </p:sp>
      <p:sp>
        <p:nvSpPr>
          <p:cNvPr id="93" name="Arrow: Curved Right 92">
            <a:extLst>
              <a:ext uri="{FF2B5EF4-FFF2-40B4-BE49-F238E27FC236}">
                <a16:creationId xmlns:a16="http://schemas.microsoft.com/office/drawing/2014/main" id="{BF07A989-2EB2-C45A-7029-75DC1C3BED55}"/>
              </a:ext>
            </a:extLst>
          </p:cNvPr>
          <p:cNvSpPr/>
          <p:nvPr/>
        </p:nvSpPr>
        <p:spPr>
          <a:xfrm flipV="1">
            <a:off x="4550086" y="2546050"/>
            <a:ext cx="413267" cy="583241"/>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chemeClr val="tx1"/>
              </a:solidFill>
            </a:endParaRPr>
          </a:p>
        </p:txBody>
      </p:sp>
      <p:sp>
        <p:nvSpPr>
          <p:cNvPr id="96" name="Oval 95">
            <a:extLst>
              <a:ext uri="{FF2B5EF4-FFF2-40B4-BE49-F238E27FC236}">
                <a16:creationId xmlns:a16="http://schemas.microsoft.com/office/drawing/2014/main" id="{99FA5CB5-C427-FF17-CE57-632F5089B9A2}"/>
              </a:ext>
            </a:extLst>
          </p:cNvPr>
          <p:cNvSpPr/>
          <p:nvPr/>
        </p:nvSpPr>
        <p:spPr>
          <a:xfrm>
            <a:off x="8088909" y="3596140"/>
            <a:ext cx="741520" cy="556737"/>
          </a:xfrm>
          <a:prstGeom prst="ellipse">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90</a:t>
            </a:r>
            <a:endParaRPr lang="en-ZA" sz="3000" b="1" dirty="0">
              <a:solidFill>
                <a:schemeClr val="tx1"/>
              </a:solidFill>
            </a:endParaRPr>
          </a:p>
        </p:txBody>
      </p:sp>
      <p:pic>
        <p:nvPicPr>
          <p:cNvPr id="97" name="Picture 96">
            <a:extLst>
              <a:ext uri="{FF2B5EF4-FFF2-40B4-BE49-F238E27FC236}">
                <a16:creationId xmlns:a16="http://schemas.microsoft.com/office/drawing/2014/main" id="{C385F84E-D88C-E90D-DBC7-CCC7FC8D46D2}"/>
              </a:ext>
            </a:extLst>
          </p:cNvPr>
          <p:cNvPicPr>
            <a:picLocks noChangeAspect="1"/>
          </p:cNvPicPr>
          <p:nvPr/>
        </p:nvPicPr>
        <p:blipFill rotWithShape="1">
          <a:blip r:embed="rId6"/>
          <a:srcRect l="51738" t="47938" r="33581" b="45809"/>
          <a:stretch/>
        </p:blipFill>
        <p:spPr>
          <a:xfrm>
            <a:off x="3386331" y="4811718"/>
            <a:ext cx="2498234" cy="598450"/>
          </a:xfrm>
          <a:prstGeom prst="rect">
            <a:avLst/>
          </a:prstGeom>
        </p:spPr>
      </p:pic>
      <p:sp>
        <p:nvSpPr>
          <p:cNvPr id="98" name="Rectangle 97">
            <a:extLst>
              <a:ext uri="{FF2B5EF4-FFF2-40B4-BE49-F238E27FC236}">
                <a16:creationId xmlns:a16="http://schemas.microsoft.com/office/drawing/2014/main" id="{7FB8F17F-4F94-616B-D068-9774C90CDF3F}"/>
              </a:ext>
            </a:extLst>
          </p:cNvPr>
          <p:cNvSpPr/>
          <p:nvPr/>
        </p:nvSpPr>
        <p:spPr>
          <a:xfrm>
            <a:off x="17466" y="3255478"/>
            <a:ext cx="9109069" cy="1248071"/>
          </a:xfrm>
          <a:prstGeom prst="rect">
            <a:avLst/>
          </a:prstGeom>
          <a:solidFill>
            <a:srgbClr val="99FF99">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pic>
        <p:nvPicPr>
          <p:cNvPr id="99" name="Picture 98">
            <a:extLst>
              <a:ext uri="{FF2B5EF4-FFF2-40B4-BE49-F238E27FC236}">
                <a16:creationId xmlns:a16="http://schemas.microsoft.com/office/drawing/2014/main" id="{51F4F3BE-0828-C8E2-B7F1-A9F8C658ED63}"/>
              </a:ext>
            </a:extLst>
          </p:cNvPr>
          <p:cNvPicPr>
            <a:picLocks noChangeAspect="1"/>
          </p:cNvPicPr>
          <p:nvPr/>
        </p:nvPicPr>
        <p:blipFill rotWithShape="1">
          <a:blip r:embed="rId7"/>
          <a:srcRect l="36890" t="49689" r="57240" b="46697"/>
          <a:stretch/>
        </p:blipFill>
        <p:spPr>
          <a:xfrm>
            <a:off x="0" y="3286336"/>
            <a:ext cx="1234965" cy="427775"/>
          </a:xfrm>
          <a:prstGeom prst="rect">
            <a:avLst/>
          </a:prstGeom>
        </p:spPr>
      </p:pic>
      <p:pic>
        <p:nvPicPr>
          <p:cNvPr id="82" name="Picture 81">
            <a:extLst>
              <a:ext uri="{FF2B5EF4-FFF2-40B4-BE49-F238E27FC236}">
                <a16:creationId xmlns:a16="http://schemas.microsoft.com/office/drawing/2014/main" id="{89878B50-EA8C-8AA5-0AAA-D9600BABC20D}"/>
              </a:ext>
            </a:extLst>
          </p:cNvPr>
          <p:cNvPicPr>
            <a:picLocks noChangeAspect="1"/>
          </p:cNvPicPr>
          <p:nvPr/>
        </p:nvPicPr>
        <p:blipFill rotWithShape="1">
          <a:blip r:embed="rId7"/>
          <a:srcRect l="37066" t="59492" r="57024" b="36893"/>
          <a:stretch/>
        </p:blipFill>
        <p:spPr>
          <a:xfrm>
            <a:off x="23033" y="4658589"/>
            <a:ext cx="1188899" cy="408984"/>
          </a:xfrm>
          <a:prstGeom prst="rect">
            <a:avLst/>
          </a:prstGeom>
        </p:spPr>
      </p:pic>
      <p:pic>
        <p:nvPicPr>
          <p:cNvPr id="101" name="Picture 100">
            <a:extLst>
              <a:ext uri="{FF2B5EF4-FFF2-40B4-BE49-F238E27FC236}">
                <a16:creationId xmlns:a16="http://schemas.microsoft.com/office/drawing/2014/main" id="{9C4BF86C-2E23-FCD5-EC17-A914281D2564}"/>
              </a:ext>
            </a:extLst>
          </p:cNvPr>
          <p:cNvPicPr>
            <a:picLocks noChangeAspect="1"/>
          </p:cNvPicPr>
          <p:nvPr/>
        </p:nvPicPr>
        <p:blipFill rotWithShape="1">
          <a:blip r:embed="rId4"/>
          <a:srcRect l="53243" t="57518" r="37825" b="38404"/>
          <a:stretch/>
        </p:blipFill>
        <p:spPr>
          <a:xfrm>
            <a:off x="5969308" y="4626573"/>
            <a:ext cx="2119601" cy="544523"/>
          </a:xfrm>
          <a:prstGeom prst="rect">
            <a:avLst/>
          </a:prstGeom>
        </p:spPr>
      </p:pic>
      <p:pic>
        <p:nvPicPr>
          <p:cNvPr id="102" name="Picture 101">
            <a:extLst>
              <a:ext uri="{FF2B5EF4-FFF2-40B4-BE49-F238E27FC236}">
                <a16:creationId xmlns:a16="http://schemas.microsoft.com/office/drawing/2014/main" id="{C89BA112-2A34-3A33-7CE3-99C6323633C8}"/>
              </a:ext>
            </a:extLst>
          </p:cNvPr>
          <p:cNvPicPr>
            <a:picLocks noChangeAspect="1"/>
          </p:cNvPicPr>
          <p:nvPr/>
        </p:nvPicPr>
        <p:blipFill rotWithShape="1">
          <a:blip r:embed="rId4"/>
          <a:srcRect l="53469" t="63202" r="37591" b="34084"/>
          <a:stretch/>
        </p:blipFill>
        <p:spPr>
          <a:xfrm>
            <a:off x="5996702" y="5206033"/>
            <a:ext cx="2062262" cy="352088"/>
          </a:xfrm>
          <a:prstGeom prst="rect">
            <a:avLst/>
          </a:prstGeom>
        </p:spPr>
      </p:pic>
      <p:sp>
        <p:nvSpPr>
          <p:cNvPr id="103" name="Oval 102">
            <a:extLst>
              <a:ext uri="{FF2B5EF4-FFF2-40B4-BE49-F238E27FC236}">
                <a16:creationId xmlns:a16="http://schemas.microsoft.com/office/drawing/2014/main" id="{E03FB02F-62D0-0A23-8C4F-A99C053B9155}"/>
              </a:ext>
            </a:extLst>
          </p:cNvPr>
          <p:cNvSpPr/>
          <p:nvPr/>
        </p:nvSpPr>
        <p:spPr>
          <a:xfrm>
            <a:off x="8171101" y="4918376"/>
            <a:ext cx="741520" cy="556737"/>
          </a:xfrm>
          <a:prstGeom prst="ellipse">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45</a:t>
            </a:r>
            <a:endParaRPr lang="en-ZA" sz="3000" b="1" dirty="0">
              <a:solidFill>
                <a:schemeClr val="tx1"/>
              </a:solidFill>
            </a:endParaRPr>
          </a:p>
        </p:txBody>
      </p:sp>
      <p:sp>
        <p:nvSpPr>
          <p:cNvPr id="104" name="Rectangle 103">
            <a:extLst>
              <a:ext uri="{FF2B5EF4-FFF2-40B4-BE49-F238E27FC236}">
                <a16:creationId xmlns:a16="http://schemas.microsoft.com/office/drawing/2014/main" id="{B18AABD1-9C5E-5979-EA36-AC05167B06BF}"/>
              </a:ext>
            </a:extLst>
          </p:cNvPr>
          <p:cNvSpPr/>
          <p:nvPr/>
        </p:nvSpPr>
        <p:spPr>
          <a:xfrm>
            <a:off x="0" y="4581499"/>
            <a:ext cx="9109069" cy="1416674"/>
          </a:xfrm>
          <a:prstGeom prst="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Tree>
    <p:extLst>
      <p:ext uri="{BB962C8B-B14F-4D97-AF65-F5344CB8AC3E}">
        <p14:creationId xmlns:p14="http://schemas.microsoft.com/office/powerpoint/2010/main" val="200460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F02402-BB07-0179-B56E-701E6AF6E8F3}"/>
              </a:ext>
            </a:extLst>
          </p:cNvPr>
          <p:cNvPicPr>
            <a:picLocks noChangeAspect="1"/>
          </p:cNvPicPr>
          <p:nvPr/>
        </p:nvPicPr>
        <p:blipFill rotWithShape="1">
          <a:blip r:embed="rId2"/>
          <a:srcRect l="33726" t="40211" r="40053" b="40583"/>
          <a:stretch/>
        </p:blipFill>
        <p:spPr>
          <a:xfrm>
            <a:off x="42408" y="1558748"/>
            <a:ext cx="4204739" cy="1732454"/>
          </a:xfrm>
          <a:prstGeom prst="rect">
            <a:avLst/>
          </a:prstGeom>
        </p:spPr>
      </p:pic>
      <p:sp>
        <p:nvSpPr>
          <p:cNvPr id="11" name="TextBox 10">
            <a:extLst>
              <a:ext uri="{FF2B5EF4-FFF2-40B4-BE49-F238E27FC236}">
                <a16:creationId xmlns:a16="http://schemas.microsoft.com/office/drawing/2014/main" id="{A0671DDC-5383-F72E-46B5-1145DC764FA1}"/>
              </a:ext>
            </a:extLst>
          </p:cNvPr>
          <p:cNvSpPr txBox="1"/>
          <p:nvPr/>
        </p:nvSpPr>
        <p:spPr>
          <a:xfrm>
            <a:off x="24362" y="1014574"/>
            <a:ext cx="9119638" cy="584775"/>
          </a:xfrm>
          <a:prstGeom prst="rect">
            <a:avLst/>
          </a:prstGeom>
          <a:noFill/>
        </p:spPr>
        <p:txBody>
          <a:bodyPr wrap="square">
            <a:spAutoFit/>
          </a:bodyPr>
          <a:lstStyle/>
          <a:p>
            <a:pPr algn="just" defTabSz="685800" eaLnBrk="0" fontAlgn="base" hangingPunct="0">
              <a:spcBef>
                <a:spcPct val="0"/>
              </a:spcBef>
              <a:spcAft>
                <a:spcPct val="0"/>
              </a:spcAft>
              <a:tabLst>
                <a:tab pos="1028700" algn="l"/>
                <a:tab pos="1285875" algn="l"/>
              </a:tabLst>
            </a:pPr>
            <a:r>
              <a:rPr lang="en-GB" altLang="en-US" sz="1600" b="1" dirty="0">
                <a:latin typeface="Arial Narrow" panose="020B0606020202030204" pitchFamily="34" charset="0"/>
                <a:ea typeface="Times New Roman" panose="02020603050405020304" pitchFamily="18" charset="0"/>
              </a:rPr>
              <a:t>FORMULA FOR PREFERENCE POINTS (10) as aligned to </a:t>
            </a:r>
            <a:r>
              <a:rPr lang="en-ZA" altLang="en-US" sz="1600" b="1" dirty="0">
                <a:latin typeface="Arial Narrow" panose="020B0606020202030204" pitchFamily="34" charset="0"/>
                <a:ea typeface="Times New Roman" panose="02020603050405020304" pitchFamily="18" charset="0"/>
              </a:rPr>
              <a:t>PPPFA, No 5 of 2000, paragraphs  </a:t>
            </a:r>
            <a:r>
              <a:rPr lang="en-GB" altLang="en-US" sz="1600" b="1" dirty="0">
                <a:latin typeface="Arial Narrow" panose="020B0606020202030204" pitchFamily="34" charset="0"/>
                <a:ea typeface="Times New Roman" panose="02020603050405020304" pitchFamily="18" charset="0"/>
                <a:cs typeface="Arial" panose="020B0604020202020204" pitchFamily="34" charset="0"/>
              </a:rPr>
              <a:t>13(1), (2), (3) (4) </a:t>
            </a:r>
            <a:r>
              <a:rPr lang="en-ZA" altLang="en-US" sz="1600" b="1" dirty="0">
                <a:latin typeface="Arial Narrow" panose="020B0606020202030204" pitchFamily="34" charset="0"/>
                <a:ea typeface="Times New Roman" panose="02020603050405020304" pitchFamily="18" charset="0"/>
                <a:cs typeface="Arial" panose="020B0604020202020204" pitchFamily="34" charset="0"/>
              </a:rPr>
              <a:t>13</a:t>
            </a:r>
            <a:r>
              <a:rPr lang="en-ZA" altLang="en-US" sz="1600" b="1" dirty="0">
                <a:latin typeface="Arial Narrow" panose="020B0606020202030204" pitchFamily="34" charset="0"/>
                <a:ea typeface="Times New Roman" panose="02020603050405020304" pitchFamily="18" charset="0"/>
              </a:rPr>
              <a:t>(5)a)-(c) will be applied to calculate preference points</a:t>
            </a:r>
            <a:endParaRPr lang="en-ZA" altLang="en-US" sz="1600" b="1" dirty="0"/>
          </a:p>
        </p:txBody>
      </p:sp>
      <p:sp>
        <p:nvSpPr>
          <p:cNvPr id="12" name="TextBox 11">
            <a:extLst>
              <a:ext uri="{FF2B5EF4-FFF2-40B4-BE49-F238E27FC236}">
                <a16:creationId xmlns:a16="http://schemas.microsoft.com/office/drawing/2014/main" id="{77A6B530-4B46-E794-CA58-CBD14DABCB5F}"/>
              </a:ext>
            </a:extLst>
          </p:cNvPr>
          <p:cNvSpPr txBox="1"/>
          <p:nvPr/>
        </p:nvSpPr>
        <p:spPr>
          <a:xfrm>
            <a:off x="1930444" y="2666171"/>
            <a:ext cx="2345579" cy="369332"/>
          </a:xfrm>
          <a:prstGeom prst="rect">
            <a:avLst/>
          </a:prstGeom>
          <a:solidFill>
            <a:srgbClr val="FFFF00"/>
          </a:solidFill>
        </p:spPr>
        <p:txBody>
          <a:bodyPr wrap="none" rtlCol="0">
            <a:spAutoFit/>
          </a:bodyPr>
          <a:lstStyle/>
          <a:p>
            <a:r>
              <a:rPr lang="en-US" b="1" dirty="0"/>
              <a:t>NEP = NOP  X EP/100   </a:t>
            </a:r>
            <a:endParaRPr lang="en-ZA" b="1" dirty="0"/>
          </a:p>
        </p:txBody>
      </p:sp>
      <p:sp>
        <p:nvSpPr>
          <p:cNvPr id="15" name="TextBox 14">
            <a:extLst>
              <a:ext uri="{FF2B5EF4-FFF2-40B4-BE49-F238E27FC236}">
                <a16:creationId xmlns:a16="http://schemas.microsoft.com/office/drawing/2014/main" id="{20FE749B-7B90-544E-D187-C2748EA71D57}"/>
              </a:ext>
            </a:extLst>
          </p:cNvPr>
          <p:cNvSpPr txBox="1"/>
          <p:nvPr/>
        </p:nvSpPr>
        <p:spPr>
          <a:xfrm>
            <a:off x="47976" y="5723751"/>
            <a:ext cx="9048049" cy="300082"/>
          </a:xfrm>
          <a:prstGeom prst="rect">
            <a:avLst/>
          </a:prstGeom>
          <a:noFill/>
        </p:spPr>
        <p:txBody>
          <a:bodyPr wrap="square">
            <a:spAutoFit/>
          </a:bodyPr>
          <a:lstStyle/>
          <a:p>
            <a:pPr algn="ctr" defTabSz="685800" eaLnBrk="0" fontAlgn="base" hangingPunct="0">
              <a:spcBef>
                <a:spcPct val="0"/>
              </a:spcBef>
              <a:spcAft>
                <a:spcPct val="0"/>
              </a:spcAft>
              <a:tabLst>
                <a:tab pos="1028700" algn="l"/>
                <a:tab pos="1285875" algn="l"/>
              </a:tabLst>
            </a:pPr>
            <a:r>
              <a:rPr lang="en-ZA" altLang="en-US" sz="1350" b="1" dirty="0">
                <a:latin typeface="Arial Narrow" panose="020B0606020202030204" pitchFamily="34" charset="0"/>
                <a:ea typeface="Times New Roman" panose="02020603050405020304" pitchFamily="18" charset="0"/>
                <a:cs typeface="Arial" panose="020B0604020202020204" pitchFamily="34" charset="0"/>
              </a:rPr>
              <a:t>Only preference points claimed, validated and allocated, will be added to the points scored for price</a:t>
            </a:r>
            <a:endParaRPr lang="en-ZA" altLang="en-US" sz="1350" dirty="0"/>
          </a:p>
        </p:txBody>
      </p:sp>
      <p:sp>
        <p:nvSpPr>
          <p:cNvPr id="17" name="TextBox 16">
            <a:extLst>
              <a:ext uri="{FF2B5EF4-FFF2-40B4-BE49-F238E27FC236}">
                <a16:creationId xmlns:a16="http://schemas.microsoft.com/office/drawing/2014/main" id="{EBEF836D-E29B-C0E3-DADF-BFA27576025D}"/>
              </a:ext>
            </a:extLst>
          </p:cNvPr>
          <p:cNvSpPr txBox="1"/>
          <p:nvPr/>
        </p:nvSpPr>
        <p:spPr>
          <a:xfrm>
            <a:off x="4511546" y="1576551"/>
            <a:ext cx="4590047" cy="300082"/>
          </a:xfrm>
          <a:prstGeom prst="rect">
            <a:avLst/>
          </a:prstGeom>
          <a:noFill/>
        </p:spPr>
        <p:txBody>
          <a:bodyPr wrap="square">
            <a:spAutoFit/>
          </a:bodyPr>
          <a:lstStyle/>
          <a:p>
            <a:pPr algn="just"/>
            <a:r>
              <a:rPr lang="en-GB" altLang="en-US" sz="1350" dirty="0">
                <a:latin typeface="Arial Narrow" panose="020B0606020202030204" pitchFamily="34" charset="0"/>
                <a:ea typeface="Times New Roman" panose="02020603050405020304" pitchFamily="18" charset="0"/>
                <a:cs typeface="Arial" panose="020B0604020202020204" pitchFamily="34" charset="0"/>
              </a:rPr>
              <a:t>NEP = Points awarded for HDI equity ownership</a:t>
            </a:r>
          </a:p>
        </p:txBody>
      </p:sp>
      <p:sp>
        <p:nvSpPr>
          <p:cNvPr id="19" name="TextBox 18">
            <a:extLst>
              <a:ext uri="{FF2B5EF4-FFF2-40B4-BE49-F238E27FC236}">
                <a16:creationId xmlns:a16="http://schemas.microsoft.com/office/drawing/2014/main" id="{9AE34FA7-14F0-C60B-23FA-260BA0D2A2BF}"/>
              </a:ext>
            </a:extLst>
          </p:cNvPr>
          <p:cNvSpPr txBox="1"/>
          <p:nvPr/>
        </p:nvSpPr>
        <p:spPr>
          <a:xfrm>
            <a:off x="4511546" y="1937456"/>
            <a:ext cx="4590047" cy="507831"/>
          </a:xfrm>
          <a:prstGeom prst="rect">
            <a:avLst/>
          </a:prstGeom>
          <a:noFill/>
        </p:spPr>
        <p:txBody>
          <a:bodyPr wrap="square">
            <a:spAutoFit/>
          </a:bodyPr>
          <a:lstStyle/>
          <a:p>
            <a:r>
              <a:rPr lang="en-GB" altLang="en-US" sz="1350" dirty="0">
                <a:latin typeface="Arial Narrow" panose="020B0606020202030204" pitchFamily="34" charset="0"/>
                <a:ea typeface="Times New Roman" panose="02020603050405020304" pitchFamily="18" charset="0"/>
                <a:cs typeface="Arial" panose="020B0604020202020204" pitchFamily="34" charset="0"/>
              </a:rPr>
              <a:t>NOP = The maximum number of preference points available for specific goal (HDI/Women/Disability etc</a:t>
            </a:r>
            <a:endParaRPr lang="en-ZA" sz="1350" dirty="0"/>
          </a:p>
        </p:txBody>
      </p:sp>
      <p:sp>
        <p:nvSpPr>
          <p:cNvPr id="21" name="TextBox 20">
            <a:extLst>
              <a:ext uri="{FF2B5EF4-FFF2-40B4-BE49-F238E27FC236}">
                <a16:creationId xmlns:a16="http://schemas.microsoft.com/office/drawing/2014/main" id="{14D197B8-4CE8-C160-8FAC-19D16F87C0DA}"/>
              </a:ext>
            </a:extLst>
          </p:cNvPr>
          <p:cNvSpPr txBox="1"/>
          <p:nvPr/>
        </p:nvSpPr>
        <p:spPr>
          <a:xfrm>
            <a:off x="4571999" y="2556682"/>
            <a:ext cx="4590047" cy="507831"/>
          </a:xfrm>
          <a:prstGeom prst="rect">
            <a:avLst/>
          </a:prstGeom>
          <a:noFill/>
        </p:spPr>
        <p:txBody>
          <a:bodyPr wrap="square">
            <a:spAutoFit/>
          </a:bodyPr>
          <a:lstStyle/>
          <a:p>
            <a:pPr algn="just" defTabSz="685800" eaLnBrk="0" fontAlgn="base" hangingPunct="0">
              <a:spcBef>
                <a:spcPct val="0"/>
              </a:spcBef>
              <a:spcAft>
                <a:spcPct val="0"/>
              </a:spcAft>
              <a:tabLst>
                <a:tab pos="1028700" algn="l"/>
                <a:tab pos="1285875" algn="l"/>
              </a:tabLst>
            </a:pPr>
            <a:r>
              <a:rPr lang="en-GB" altLang="en-US" sz="1350" dirty="0">
                <a:latin typeface="Arial Narrow" panose="020B0606020202030204" pitchFamily="34" charset="0"/>
                <a:ea typeface="Times New Roman" panose="02020603050405020304" pitchFamily="18" charset="0"/>
                <a:cs typeface="Arial" panose="020B0604020202020204" pitchFamily="34" charset="0"/>
              </a:rPr>
              <a:t>EP = The % of HDI equity ownership within the enterprise bidding on tender</a:t>
            </a:r>
          </a:p>
        </p:txBody>
      </p:sp>
      <p:pic>
        <p:nvPicPr>
          <p:cNvPr id="22" name="Picture 21">
            <a:extLst>
              <a:ext uri="{FF2B5EF4-FFF2-40B4-BE49-F238E27FC236}">
                <a16:creationId xmlns:a16="http://schemas.microsoft.com/office/drawing/2014/main" id="{738FD245-B5B6-CA25-0F77-B4B8B4D26008}"/>
              </a:ext>
            </a:extLst>
          </p:cNvPr>
          <p:cNvPicPr>
            <a:picLocks noChangeAspect="1"/>
          </p:cNvPicPr>
          <p:nvPr/>
        </p:nvPicPr>
        <p:blipFill rotWithShape="1">
          <a:blip r:embed="rId2"/>
          <a:srcRect l="33726" t="40211" r="40053" b="40583"/>
          <a:stretch/>
        </p:blipFill>
        <p:spPr>
          <a:xfrm>
            <a:off x="47976" y="3551977"/>
            <a:ext cx="4204739" cy="1732454"/>
          </a:xfrm>
          <a:prstGeom prst="rect">
            <a:avLst/>
          </a:prstGeom>
        </p:spPr>
      </p:pic>
      <p:sp>
        <p:nvSpPr>
          <p:cNvPr id="23" name="TextBox 22">
            <a:extLst>
              <a:ext uri="{FF2B5EF4-FFF2-40B4-BE49-F238E27FC236}">
                <a16:creationId xmlns:a16="http://schemas.microsoft.com/office/drawing/2014/main" id="{FFE178F1-B74A-6FC3-A0C7-07C6B63149C9}"/>
              </a:ext>
            </a:extLst>
          </p:cNvPr>
          <p:cNvSpPr txBox="1"/>
          <p:nvPr/>
        </p:nvSpPr>
        <p:spPr>
          <a:xfrm>
            <a:off x="2442411" y="4418203"/>
            <a:ext cx="487634" cy="300082"/>
          </a:xfrm>
          <a:prstGeom prst="rect">
            <a:avLst/>
          </a:prstGeom>
          <a:noFill/>
        </p:spPr>
        <p:txBody>
          <a:bodyPr wrap="none" rtlCol="0">
            <a:spAutoFit/>
          </a:bodyPr>
          <a:lstStyle/>
          <a:p>
            <a:r>
              <a:rPr lang="en-US" sz="1350" b="1" dirty="0"/>
              <a:t>40%</a:t>
            </a:r>
            <a:endParaRPr lang="en-ZA" sz="1350" b="1" dirty="0"/>
          </a:p>
        </p:txBody>
      </p:sp>
      <p:sp>
        <p:nvSpPr>
          <p:cNvPr id="24" name="TextBox 23">
            <a:extLst>
              <a:ext uri="{FF2B5EF4-FFF2-40B4-BE49-F238E27FC236}">
                <a16:creationId xmlns:a16="http://schemas.microsoft.com/office/drawing/2014/main" id="{0019F548-9D5A-6284-9695-EA4518C579B9}"/>
              </a:ext>
            </a:extLst>
          </p:cNvPr>
          <p:cNvSpPr txBox="1"/>
          <p:nvPr/>
        </p:nvSpPr>
        <p:spPr>
          <a:xfrm>
            <a:off x="2442411" y="4574317"/>
            <a:ext cx="487634" cy="300082"/>
          </a:xfrm>
          <a:prstGeom prst="rect">
            <a:avLst/>
          </a:prstGeom>
          <a:noFill/>
        </p:spPr>
        <p:txBody>
          <a:bodyPr wrap="none" rtlCol="0">
            <a:spAutoFit/>
          </a:bodyPr>
          <a:lstStyle/>
          <a:p>
            <a:r>
              <a:rPr lang="en-US" sz="1350" b="1" dirty="0"/>
              <a:t>25%</a:t>
            </a:r>
            <a:endParaRPr lang="en-ZA" sz="1350" b="1" dirty="0"/>
          </a:p>
        </p:txBody>
      </p:sp>
      <p:sp>
        <p:nvSpPr>
          <p:cNvPr id="25" name="TextBox 24">
            <a:extLst>
              <a:ext uri="{FF2B5EF4-FFF2-40B4-BE49-F238E27FC236}">
                <a16:creationId xmlns:a16="http://schemas.microsoft.com/office/drawing/2014/main" id="{E8F37119-4DD8-2D9C-4C0D-40B754C93943}"/>
              </a:ext>
            </a:extLst>
          </p:cNvPr>
          <p:cNvSpPr txBox="1"/>
          <p:nvPr/>
        </p:nvSpPr>
        <p:spPr>
          <a:xfrm>
            <a:off x="2480868" y="4837115"/>
            <a:ext cx="352500" cy="507831"/>
          </a:xfrm>
          <a:prstGeom prst="rect">
            <a:avLst/>
          </a:prstGeom>
          <a:noFill/>
        </p:spPr>
        <p:txBody>
          <a:bodyPr wrap="square" rtlCol="0">
            <a:spAutoFit/>
          </a:bodyPr>
          <a:lstStyle/>
          <a:p>
            <a:r>
              <a:rPr lang="en-US" sz="1350" b="1" dirty="0"/>
              <a:t>0%</a:t>
            </a:r>
            <a:endParaRPr lang="en-ZA" sz="1350" b="1" dirty="0"/>
          </a:p>
        </p:txBody>
      </p:sp>
      <p:sp>
        <p:nvSpPr>
          <p:cNvPr id="26" name="TextBox 25">
            <a:extLst>
              <a:ext uri="{FF2B5EF4-FFF2-40B4-BE49-F238E27FC236}">
                <a16:creationId xmlns:a16="http://schemas.microsoft.com/office/drawing/2014/main" id="{32C567C7-8F2A-267B-6E80-0FF9E10B1B04}"/>
              </a:ext>
            </a:extLst>
          </p:cNvPr>
          <p:cNvSpPr txBox="1"/>
          <p:nvPr/>
        </p:nvSpPr>
        <p:spPr>
          <a:xfrm>
            <a:off x="2480868" y="5042056"/>
            <a:ext cx="683438" cy="300082"/>
          </a:xfrm>
          <a:prstGeom prst="rect">
            <a:avLst/>
          </a:prstGeom>
          <a:noFill/>
        </p:spPr>
        <p:txBody>
          <a:bodyPr wrap="square" rtlCol="0">
            <a:spAutoFit/>
          </a:bodyPr>
          <a:lstStyle/>
          <a:p>
            <a:r>
              <a:rPr lang="en-US" sz="1350" b="1" dirty="0"/>
              <a:t>100%</a:t>
            </a:r>
            <a:endParaRPr lang="en-ZA" sz="1350" b="1" dirty="0"/>
          </a:p>
        </p:txBody>
      </p:sp>
      <p:sp>
        <p:nvSpPr>
          <p:cNvPr id="27" name="TextBox 26">
            <a:extLst>
              <a:ext uri="{FF2B5EF4-FFF2-40B4-BE49-F238E27FC236}">
                <a16:creationId xmlns:a16="http://schemas.microsoft.com/office/drawing/2014/main" id="{2CFD6817-332F-B01F-F63A-333984FF311A}"/>
              </a:ext>
            </a:extLst>
          </p:cNvPr>
          <p:cNvSpPr txBox="1"/>
          <p:nvPr/>
        </p:nvSpPr>
        <p:spPr>
          <a:xfrm>
            <a:off x="3597443" y="4404260"/>
            <a:ext cx="272832" cy="300082"/>
          </a:xfrm>
          <a:prstGeom prst="rect">
            <a:avLst/>
          </a:prstGeom>
          <a:noFill/>
        </p:spPr>
        <p:txBody>
          <a:bodyPr wrap="none" rtlCol="0">
            <a:spAutoFit/>
          </a:bodyPr>
          <a:lstStyle/>
          <a:p>
            <a:r>
              <a:rPr lang="en-US" sz="1350" dirty="0"/>
              <a:t>4</a:t>
            </a:r>
            <a:endParaRPr lang="en-ZA" sz="1350" dirty="0"/>
          </a:p>
        </p:txBody>
      </p:sp>
      <p:sp>
        <p:nvSpPr>
          <p:cNvPr id="28" name="TextBox 27">
            <a:extLst>
              <a:ext uri="{FF2B5EF4-FFF2-40B4-BE49-F238E27FC236}">
                <a16:creationId xmlns:a16="http://schemas.microsoft.com/office/drawing/2014/main" id="{8E8F5683-5B82-7B43-38ED-CDBDA55742CD}"/>
              </a:ext>
            </a:extLst>
          </p:cNvPr>
          <p:cNvSpPr txBox="1"/>
          <p:nvPr/>
        </p:nvSpPr>
        <p:spPr>
          <a:xfrm>
            <a:off x="3604735" y="4585908"/>
            <a:ext cx="272832" cy="300082"/>
          </a:xfrm>
          <a:prstGeom prst="rect">
            <a:avLst/>
          </a:prstGeom>
          <a:noFill/>
        </p:spPr>
        <p:txBody>
          <a:bodyPr wrap="none" rtlCol="0">
            <a:spAutoFit/>
          </a:bodyPr>
          <a:lstStyle/>
          <a:p>
            <a:r>
              <a:rPr lang="en-US" sz="1350" dirty="0"/>
              <a:t>2</a:t>
            </a:r>
            <a:endParaRPr lang="en-ZA" sz="1350" dirty="0"/>
          </a:p>
        </p:txBody>
      </p:sp>
      <p:sp>
        <p:nvSpPr>
          <p:cNvPr id="29" name="TextBox 28">
            <a:extLst>
              <a:ext uri="{FF2B5EF4-FFF2-40B4-BE49-F238E27FC236}">
                <a16:creationId xmlns:a16="http://schemas.microsoft.com/office/drawing/2014/main" id="{44E15053-44D0-53F5-C1DA-75E30E1FB7FD}"/>
              </a:ext>
            </a:extLst>
          </p:cNvPr>
          <p:cNvSpPr txBox="1"/>
          <p:nvPr/>
        </p:nvSpPr>
        <p:spPr>
          <a:xfrm>
            <a:off x="3612027" y="4796669"/>
            <a:ext cx="272832" cy="300082"/>
          </a:xfrm>
          <a:prstGeom prst="rect">
            <a:avLst/>
          </a:prstGeom>
          <a:noFill/>
        </p:spPr>
        <p:txBody>
          <a:bodyPr wrap="none" rtlCol="0">
            <a:spAutoFit/>
          </a:bodyPr>
          <a:lstStyle/>
          <a:p>
            <a:r>
              <a:rPr lang="en-US" sz="1350" dirty="0"/>
              <a:t>0</a:t>
            </a:r>
            <a:endParaRPr lang="en-ZA" sz="1350" dirty="0"/>
          </a:p>
        </p:txBody>
      </p:sp>
      <p:sp>
        <p:nvSpPr>
          <p:cNvPr id="30" name="TextBox 29">
            <a:extLst>
              <a:ext uri="{FF2B5EF4-FFF2-40B4-BE49-F238E27FC236}">
                <a16:creationId xmlns:a16="http://schemas.microsoft.com/office/drawing/2014/main" id="{8243C3A1-41EE-A22D-87D2-8FA8054C0D8A}"/>
              </a:ext>
            </a:extLst>
          </p:cNvPr>
          <p:cNvSpPr txBox="1"/>
          <p:nvPr/>
        </p:nvSpPr>
        <p:spPr>
          <a:xfrm>
            <a:off x="3619319" y="5040550"/>
            <a:ext cx="272832" cy="300082"/>
          </a:xfrm>
          <a:prstGeom prst="rect">
            <a:avLst/>
          </a:prstGeom>
          <a:noFill/>
        </p:spPr>
        <p:txBody>
          <a:bodyPr wrap="none" rtlCol="0">
            <a:spAutoFit/>
          </a:bodyPr>
          <a:lstStyle/>
          <a:p>
            <a:r>
              <a:rPr lang="en-US" sz="1350" dirty="0"/>
              <a:t>2</a:t>
            </a:r>
            <a:endParaRPr lang="en-ZA" sz="1350" dirty="0"/>
          </a:p>
        </p:txBody>
      </p:sp>
      <p:pic>
        <p:nvPicPr>
          <p:cNvPr id="31" name="Picture 30">
            <a:extLst>
              <a:ext uri="{FF2B5EF4-FFF2-40B4-BE49-F238E27FC236}">
                <a16:creationId xmlns:a16="http://schemas.microsoft.com/office/drawing/2014/main" id="{8B370A1E-A88B-AB22-9784-EB094B7BE110}"/>
              </a:ext>
            </a:extLst>
          </p:cNvPr>
          <p:cNvPicPr>
            <a:picLocks noChangeAspect="1"/>
          </p:cNvPicPr>
          <p:nvPr/>
        </p:nvPicPr>
        <p:blipFill rotWithShape="1">
          <a:blip r:embed="rId2"/>
          <a:srcRect l="46567" t="40211" r="40192" b="40583"/>
          <a:stretch/>
        </p:blipFill>
        <p:spPr>
          <a:xfrm>
            <a:off x="4609659" y="3551977"/>
            <a:ext cx="2123222" cy="1732454"/>
          </a:xfrm>
          <a:prstGeom prst="rect">
            <a:avLst/>
          </a:prstGeom>
        </p:spPr>
      </p:pic>
      <p:sp>
        <p:nvSpPr>
          <p:cNvPr id="33" name="Rectangle 32">
            <a:extLst>
              <a:ext uri="{FF2B5EF4-FFF2-40B4-BE49-F238E27FC236}">
                <a16:creationId xmlns:a16="http://schemas.microsoft.com/office/drawing/2014/main" id="{AEB18E04-0413-35C5-D770-C8B7637F8317}"/>
              </a:ext>
            </a:extLst>
          </p:cNvPr>
          <p:cNvSpPr/>
          <p:nvPr/>
        </p:nvSpPr>
        <p:spPr>
          <a:xfrm>
            <a:off x="4595074" y="3551976"/>
            <a:ext cx="1118576" cy="8662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2" name="TextBox 31">
            <a:extLst>
              <a:ext uri="{FF2B5EF4-FFF2-40B4-BE49-F238E27FC236}">
                <a16:creationId xmlns:a16="http://schemas.microsoft.com/office/drawing/2014/main" id="{6E086C6C-5FAD-884D-A447-5668D20197C1}"/>
              </a:ext>
            </a:extLst>
          </p:cNvPr>
          <p:cNvSpPr txBox="1"/>
          <p:nvPr/>
        </p:nvSpPr>
        <p:spPr>
          <a:xfrm>
            <a:off x="4564038" y="3683883"/>
            <a:ext cx="1209818" cy="715581"/>
          </a:xfrm>
          <a:prstGeom prst="rect">
            <a:avLst/>
          </a:prstGeom>
          <a:noFill/>
        </p:spPr>
        <p:txBody>
          <a:bodyPr wrap="none" rtlCol="0">
            <a:spAutoFit/>
          </a:bodyPr>
          <a:lstStyle/>
          <a:p>
            <a:pPr algn="ctr"/>
            <a:r>
              <a:rPr lang="en-US" sz="1350" dirty="0"/>
              <a:t>FORMULA  </a:t>
            </a:r>
          </a:p>
          <a:p>
            <a:pPr algn="ctr"/>
            <a:r>
              <a:rPr lang="en-US" sz="1350" dirty="0"/>
              <a:t>CALCULATION</a:t>
            </a:r>
          </a:p>
          <a:p>
            <a:pPr algn="ctr"/>
            <a:r>
              <a:rPr lang="en-US" sz="1350" b="1" dirty="0"/>
              <a:t>NOP  x EP/100</a:t>
            </a:r>
            <a:endParaRPr lang="en-ZA" sz="1350" dirty="0"/>
          </a:p>
        </p:txBody>
      </p:sp>
      <p:sp>
        <p:nvSpPr>
          <p:cNvPr id="34" name="Rectangle 33">
            <a:extLst>
              <a:ext uri="{FF2B5EF4-FFF2-40B4-BE49-F238E27FC236}">
                <a16:creationId xmlns:a16="http://schemas.microsoft.com/office/drawing/2014/main" id="{37927B73-90C2-5EA2-1EA1-830DB4D807FC}"/>
              </a:ext>
            </a:extLst>
          </p:cNvPr>
          <p:cNvSpPr/>
          <p:nvPr/>
        </p:nvSpPr>
        <p:spPr>
          <a:xfrm>
            <a:off x="5730789" y="3560965"/>
            <a:ext cx="1014476" cy="8662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5" name="TextBox 34">
            <a:extLst>
              <a:ext uri="{FF2B5EF4-FFF2-40B4-BE49-F238E27FC236}">
                <a16:creationId xmlns:a16="http://schemas.microsoft.com/office/drawing/2014/main" id="{B2DFD695-4331-2BF3-9D08-3CAE1B9B7531}"/>
              </a:ext>
            </a:extLst>
          </p:cNvPr>
          <p:cNvSpPr txBox="1"/>
          <p:nvPr/>
        </p:nvSpPr>
        <p:spPr>
          <a:xfrm>
            <a:off x="5838958" y="3692872"/>
            <a:ext cx="931410" cy="507831"/>
          </a:xfrm>
          <a:prstGeom prst="rect">
            <a:avLst/>
          </a:prstGeom>
          <a:noFill/>
        </p:spPr>
        <p:txBody>
          <a:bodyPr wrap="none" rtlCol="0">
            <a:spAutoFit/>
          </a:bodyPr>
          <a:lstStyle/>
          <a:p>
            <a:pPr algn="ctr"/>
            <a:r>
              <a:rPr lang="en-US" sz="1350" dirty="0"/>
              <a:t>TYPICAL</a:t>
            </a:r>
          </a:p>
          <a:p>
            <a:pPr algn="ctr"/>
            <a:r>
              <a:rPr lang="en-US" sz="1350" dirty="0"/>
              <a:t>OUTCOME</a:t>
            </a:r>
            <a:endParaRPr lang="en-ZA" sz="1350" dirty="0"/>
          </a:p>
        </p:txBody>
      </p:sp>
      <p:sp>
        <p:nvSpPr>
          <p:cNvPr id="37" name="TextBox 36">
            <a:extLst>
              <a:ext uri="{FF2B5EF4-FFF2-40B4-BE49-F238E27FC236}">
                <a16:creationId xmlns:a16="http://schemas.microsoft.com/office/drawing/2014/main" id="{2E128A44-1501-6C19-D8EC-83B1B43E6260}"/>
              </a:ext>
            </a:extLst>
          </p:cNvPr>
          <p:cNvSpPr txBox="1"/>
          <p:nvPr/>
        </p:nvSpPr>
        <p:spPr>
          <a:xfrm>
            <a:off x="4655424" y="4416292"/>
            <a:ext cx="862737" cy="276999"/>
          </a:xfrm>
          <a:prstGeom prst="rect">
            <a:avLst/>
          </a:prstGeom>
          <a:noFill/>
        </p:spPr>
        <p:txBody>
          <a:bodyPr wrap="none" rtlCol="0">
            <a:spAutoFit/>
          </a:bodyPr>
          <a:lstStyle/>
          <a:p>
            <a:r>
              <a:rPr lang="en-US" sz="1200" b="1" dirty="0"/>
              <a:t>4 x 40/100</a:t>
            </a:r>
            <a:endParaRPr lang="en-ZA" sz="1200" b="1" dirty="0"/>
          </a:p>
        </p:txBody>
      </p:sp>
      <p:sp>
        <p:nvSpPr>
          <p:cNvPr id="38" name="TextBox 37">
            <a:extLst>
              <a:ext uri="{FF2B5EF4-FFF2-40B4-BE49-F238E27FC236}">
                <a16:creationId xmlns:a16="http://schemas.microsoft.com/office/drawing/2014/main" id="{795C22E3-F925-3939-AEF8-A29CAEC8A425}"/>
              </a:ext>
            </a:extLst>
          </p:cNvPr>
          <p:cNvSpPr txBox="1"/>
          <p:nvPr/>
        </p:nvSpPr>
        <p:spPr>
          <a:xfrm>
            <a:off x="6035326" y="4421743"/>
            <a:ext cx="532518" cy="276999"/>
          </a:xfrm>
          <a:prstGeom prst="rect">
            <a:avLst/>
          </a:prstGeom>
          <a:noFill/>
        </p:spPr>
        <p:txBody>
          <a:bodyPr wrap="none" rtlCol="0">
            <a:spAutoFit/>
          </a:bodyPr>
          <a:lstStyle/>
          <a:p>
            <a:r>
              <a:rPr lang="en-US" sz="1200" b="1" dirty="0"/>
              <a:t>  1.60</a:t>
            </a:r>
            <a:endParaRPr lang="en-ZA" sz="1200" b="1" dirty="0"/>
          </a:p>
        </p:txBody>
      </p:sp>
      <p:sp>
        <p:nvSpPr>
          <p:cNvPr id="39" name="TextBox 38">
            <a:extLst>
              <a:ext uri="{FF2B5EF4-FFF2-40B4-BE49-F238E27FC236}">
                <a16:creationId xmlns:a16="http://schemas.microsoft.com/office/drawing/2014/main" id="{F0EE788E-7AB5-250A-36C0-71BA0FB0A62B}"/>
              </a:ext>
            </a:extLst>
          </p:cNvPr>
          <p:cNvSpPr txBox="1"/>
          <p:nvPr/>
        </p:nvSpPr>
        <p:spPr>
          <a:xfrm>
            <a:off x="4681249" y="5032627"/>
            <a:ext cx="941283" cy="276999"/>
          </a:xfrm>
          <a:prstGeom prst="rect">
            <a:avLst/>
          </a:prstGeom>
          <a:noFill/>
        </p:spPr>
        <p:txBody>
          <a:bodyPr wrap="none" rtlCol="0">
            <a:spAutoFit/>
          </a:bodyPr>
          <a:lstStyle/>
          <a:p>
            <a:r>
              <a:rPr lang="en-US" sz="1200" b="1" dirty="0"/>
              <a:t>2 x 100/100</a:t>
            </a:r>
            <a:endParaRPr lang="en-ZA" sz="1200" b="1" dirty="0"/>
          </a:p>
        </p:txBody>
      </p:sp>
      <p:sp>
        <p:nvSpPr>
          <p:cNvPr id="40" name="TextBox 39">
            <a:extLst>
              <a:ext uri="{FF2B5EF4-FFF2-40B4-BE49-F238E27FC236}">
                <a16:creationId xmlns:a16="http://schemas.microsoft.com/office/drawing/2014/main" id="{5EDA1945-7F41-ABEA-61BA-1FBB96A25037}"/>
              </a:ext>
            </a:extLst>
          </p:cNvPr>
          <p:cNvSpPr txBox="1"/>
          <p:nvPr/>
        </p:nvSpPr>
        <p:spPr>
          <a:xfrm>
            <a:off x="4649123" y="4773052"/>
            <a:ext cx="784189" cy="276999"/>
          </a:xfrm>
          <a:prstGeom prst="rect">
            <a:avLst/>
          </a:prstGeom>
          <a:noFill/>
        </p:spPr>
        <p:txBody>
          <a:bodyPr wrap="none" rtlCol="0">
            <a:spAutoFit/>
          </a:bodyPr>
          <a:lstStyle/>
          <a:p>
            <a:r>
              <a:rPr lang="en-US" sz="1200" b="1" dirty="0"/>
              <a:t>2 x 0/100</a:t>
            </a:r>
            <a:endParaRPr lang="en-ZA" sz="1200" b="1" dirty="0"/>
          </a:p>
        </p:txBody>
      </p:sp>
      <p:sp>
        <p:nvSpPr>
          <p:cNvPr id="41" name="TextBox 40">
            <a:extLst>
              <a:ext uri="{FF2B5EF4-FFF2-40B4-BE49-F238E27FC236}">
                <a16:creationId xmlns:a16="http://schemas.microsoft.com/office/drawing/2014/main" id="{1B682D60-8EDB-E9CC-72E1-1DFD80299C8A}"/>
              </a:ext>
            </a:extLst>
          </p:cNvPr>
          <p:cNvSpPr txBox="1"/>
          <p:nvPr/>
        </p:nvSpPr>
        <p:spPr>
          <a:xfrm>
            <a:off x="4649123" y="4593307"/>
            <a:ext cx="862737" cy="276999"/>
          </a:xfrm>
          <a:prstGeom prst="rect">
            <a:avLst/>
          </a:prstGeom>
          <a:noFill/>
        </p:spPr>
        <p:txBody>
          <a:bodyPr wrap="none" rtlCol="0">
            <a:spAutoFit/>
          </a:bodyPr>
          <a:lstStyle/>
          <a:p>
            <a:r>
              <a:rPr lang="en-US" sz="1200" b="1" dirty="0"/>
              <a:t>2 x 25/100</a:t>
            </a:r>
            <a:endParaRPr lang="en-ZA" sz="1200" b="1" dirty="0"/>
          </a:p>
        </p:txBody>
      </p:sp>
      <p:sp>
        <p:nvSpPr>
          <p:cNvPr id="42" name="TextBox 41">
            <a:extLst>
              <a:ext uri="{FF2B5EF4-FFF2-40B4-BE49-F238E27FC236}">
                <a16:creationId xmlns:a16="http://schemas.microsoft.com/office/drawing/2014/main" id="{FC754B08-A1AA-89F4-A3E2-310943798BCC}"/>
              </a:ext>
            </a:extLst>
          </p:cNvPr>
          <p:cNvSpPr txBox="1"/>
          <p:nvPr/>
        </p:nvSpPr>
        <p:spPr>
          <a:xfrm>
            <a:off x="6054372" y="4584475"/>
            <a:ext cx="524503" cy="276999"/>
          </a:xfrm>
          <a:prstGeom prst="rect">
            <a:avLst/>
          </a:prstGeom>
          <a:noFill/>
        </p:spPr>
        <p:txBody>
          <a:bodyPr wrap="none" rtlCol="0">
            <a:spAutoFit/>
          </a:bodyPr>
          <a:lstStyle/>
          <a:p>
            <a:r>
              <a:rPr lang="en-US" sz="1200" b="1" dirty="0"/>
              <a:t>    .50</a:t>
            </a:r>
            <a:endParaRPr lang="en-ZA" sz="1200" b="1" dirty="0"/>
          </a:p>
        </p:txBody>
      </p:sp>
      <p:sp>
        <p:nvSpPr>
          <p:cNvPr id="43" name="TextBox 42">
            <a:extLst>
              <a:ext uri="{FF2B5EF4-FFF2-40B4-BE49-F238E27FC236}">
                <a16:creationId xmlns:a16="http://schemas.microsoft.com/office/drawing/2014/main" id="{3AFF54B1-ED8A-CFAD-6F80-3474DFBBD9E0}"/>
              </a:ext>
            </a:extLst>
          </p:cNvPr>
          <p:cNvSpPr txBox="1"/>
          <p:nvPr/>
        </p:nvSpPr>
        <p:spPr>
          <a:xfrm>
            <a:off x="6058856" y="4831888"/>
            <a:ext cx="474810" cy="276999"/>
          </a:xfrm>
          <a:prstGeom prst="rect">
            <a:avLst/>
          </a:prstGeom>
          <a:noFill/>
        </p:spPr>
        <p:txBody>
          <a:bodyPr wrap="none" rtlCol="0">
            <a:spAutoFit/>
          </a:bodyPr>
          <a:lstStyle/>
          <a:p>
            <a:r>
              <a:rPr lang="en-US" sz="1200" b="1" dirty="0"/>
              <a:t>      0</a:t>
            </a:r>
            <a:endParaRPr lang="en-ZA" sz="1200" b="1" dirty="0"/>
          </a:p>
        </p:txBody>
      </p:sp>
      <p:sp>
        <p:nvSpPr>
          <p:cNvPr id="44" name="TextBox 43">
            <a:extLst>
              <a:ext uri="{FF2B5EF4-FFF2-40B4-BE49-F238E27FC236}">
                <a16:creationId xmlns:a16="http://schemas.microsoft.com/office/drawing/2014/main" id="{8DD12559-AB74-3504-B30C-FA33AEE9ADA6}"/>
              </a:ext>
            </a:extLst>
          </p:cNvPr>
          <p:cNvSpPr txBox="1"/>
          <p:nvPr/>
        </p:nvSpPr>
        <p:spPr>
          <a:xfrm>
            <a:off x="6061225" y="5040550"/>
            <a:ext cx="532518" cy="276999"/>
          </a:xfrm>
          <a:prstGeom prst="rect">
            <a:avLst/>
          </a:prstGeom>
          <a:noFill/>
        </p:spPr>
        <p:txBody>
          <a:bodyPr wrap="none" rtlCol="0">
            <a:spAutoFit/>
          </a:bodyPr>
          <a:lstStyle/>
          <a:p>
            <a:r>
              <a:rPr lang="en-US" sz="1200" b="1" dirty="0"/>
              <a:t>  2.00</a:t>
            </a:r>
            <a:endParaRPr lang="en-ZA" sz="1200" b="1" dirty="0"/>
          </a:p>
        </p:txBody>
      </p:sp>
      <p:sp>
        <p:nvSpPr>
          <p:cNvPr id="45" name="Rectangle 44">
            <a:extLst>
              <a:ext uri="{FF2B5EF4-FFF2-40B4-BE49-F238E27FC236}">
                <a16:creationId xmlns:a16="http://schemas.microsoft.com/office/drawing/2014/main" id="{9415EF85-3390-C722-49EF-E89CB2142AB3}"/>
              </a:ext>
            </a:extLst>
          </p:cNvPr>
          <p:cNvSpPr/>
          <p:nvPr/>
        </p:nvSpPr>
        <p:spPr>
          <a:xfrm>
            <a:off x="5752785" y="5317549"/>
            <a:ext cx="980096" cy="2539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46" name="TextBox 45">
            <a:extLst>
              <a:ext uri="{FF2B5EF4-FFF2-40B4-BE49-F238E27FC236}">
                <a16:creationId xmlns:a16="http://schemas.microsoft.com/office/drawing/2014/main" id="{F1A31CFD-AAF0-3BCD-625A-E651460D2DAD}"/>
              </a:ext>
            </a:extLst>
          </p:cNvPr>
          <p:cNvSpPr txBox="1"/>
          <p:nvPr/>
        </p:nvSpPr>
        <p:spPr>
          <a:xfrm>
            <a:off x="6055361" y="5312134"/>
            <a:ext cx="532518" cy="276999"/>
          </a:xfrm>
          <a:prstGeom prst="rect">
            <a:avLst/>
          </a:prstGeom>
          <a:noFill/>
        </p:spPr>
        <p:txBody>
          <a:bodyPr wrap="none" rtlCol="0">
            <a:spAutoFit/>
          </a:bodyPr>
          <a:lstStyle/>
          <a:p>
            <a:r>
              <a:rPr lang="en-US" sz="1200" b="1" dirty="0"/>
              <a:t>  4.10</a:t>
            </a:r>
            <a:endParaRPr lang="en-ZA" sz="1200" b="1" dirty="0"/>
          </a:p>
        </p:txBody>
      </p:sp>
    </p:spTree>
    <p:extLst>
      <p:ext uri="{BB962C8B-B14F-4D97-AF65-F5344CB8AC3E}">
        <p14:creationId xmlns:p14="http://schemas.microsoft.com/office/powerpoint/2010/main" val="1673349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9DC5B-A29A-9FDA-F45B-F04E56890E29}"/>
              </a:ext>
            </a:extLst>
          </p:cNvPr>
          <p:cNvPicPr>
            <a:picLocks noChangeAspect="1"/>
          </p:cNvPicPr>
          <p:nvPr/>
        </p:nvPicPr>
        <p:blipFill rotWithShape="1">
          <a:blip r:embed="rId2"/>
          <a:srcRect l="22659" t="54463" r="17632" b="13461"/>
          <a:stretch/>
        </p:blipFill>
        <p:spPr>
          <a:xfrm>
            <a:off x="1149026" y="3017644"/>
            <a:ext cx="5392667" cy="1629554"/>
          </a:xfrm>
          <a:prstGeom prst="rect">
            <a:avLst/>
          </a:prstGeom>
        </p:spPr>
      </p:pic>
      <p:pic>
        <p:nvPicPr>
          <p:cNvPr id="7" name="Picture 6">
            <a:extLst>
              <a:ext uri="{FF2B5EF4-FFF2-40B4-BE49-F238E27FC236}">
                <a16:creationId xmlns:a16="http://schemas.microsoft.com/office/drawing/2014/main" id="{E5F1F355-2603-1432-A88B-9B0AC9AF59C5}"/>
              </a:ext>
            </a:extLst>
          </p:cNvPr>
          <p:cNvPicPr>
            <a:picLocks noChangeAspect="1"/>
          </p:cNvPicPr>
          <p:nvPr/>
        </p:nvPicPr>
        <p:blipFill rotWithShape="1">
          <a:blip r:embed="rId3"/>
          <a:srcRect l="23158" t="57427" r="32499" b="18129"/>
          <a:stretch/>
        </p:blipFill>
        <p:spPr>
          <a:xfrm>
            <a:off x="1080090" y="1125117"/>
            <a:ext cx="5534597" cy="1716217"/>
          </a:xfrm>
          <a:prstGeom prst="rect">
            <a:avLst/>
          </a:prstGeom>
        </p:spPr>
      </p:pic>
      <p:grpSp>
        <p:nvGrpSpPr>
          <p:cNvPr id="29" name="Group 28">
            <a:extLst>
              <a:ext uri="{FF2B5EF4-FFF2-40B4-BE49-F238E27FC236}">
                <a16:creationId xmlns:a16="http://schemas.microsoft.com/office/drawing/2014/main" id="{2F4187F4-DFC9-AE38-CE47-A7A092C656D5}"/>
              </a:ext>
            </a:extLst>
          </p:cNvPr>
          <p:cNvGrpSpPr/>
          <p:nvPr/>
        </p:nvGrpSpPr>
        <p:grpSpPr>
          <a:xfrm>
            <a:off x="6584043" y="2682262"/>
            <a:ext cx="395050" cy="1481333"/>
            <a:chOff x="7654741" y="2276048"/>
            <a:chExt cx="526733" cy="1975110"/>
          </a:xfrm>
        </p:grpSpPr>
        <p:cxnSp>
          <p:nvCxnSpPr>
            <p:cNvPr id="9" name="Straight Connector 8">
              <a:extLst>
                <a:ext uri="{FF2B5EF4-FFF2-40B4-BE49-F238E27FC236}">
                  <a16:creationId xmlns:a16="http://schemas.microsoft.com/office/drawing/2014/main" id="{F22F018A-305B-1135-2499-D5BC9E2F8057}"/>
                </a:ext>
              </a:extLst>
            </p:cNvPr>
            <p:cNvCxnSpPr>
              <a:cxnSpLocks/>
            </p:cNvCxnSpPr>
            <p:nvPr/>
          </p:nvCxnSpPr>
          <p:spPr>
            <a:xfrm>
              <a:off x="7654741" y="2308132"/>
              <a:ext cx="52673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848F56-AB8D-EEE7-3B5E-928E8210435C}"/>
                </a:ext>
              </a:extLst>
            </p:cNvPr>
            <p:cNvCxnSpPr/>
            <p:nvPr/>
          </p:nvCxnSpPr>
          <p:spPr>
            <a:xfrm flipH="1">
              <a:off x="7664550" y="4235116"/>
              <a:ext cx="5169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B7A5E4-4F9B-D92F-FBF2-A3957FC0866E}"/>
                </a:ext>
              </a:extLst>
            </p:cNvPr>
            <p:cNvCxnSpPr/>
            <p:nvPr/>
          </p:nvCxnSpPr>
          <p:spPr>
            <a:xfrm flipH="1">
              <a:off x="7654741" y="3271624"/>
              <a:ext cx="5169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5B163F-7996-78BE-6F6D-AF6D7263AFBA}"/>
                </a:ext>
              </a:extLst>
            </p:cNvPr>
            <p:cNvCxnSpPr/>
            <p:nvPr/>
          </p:nvCxnSpPr>
          <p:spPr>
            <a:xfrm>
              <a:off x="8181474" y="2276048"/>
              <a:ext cx="0" cy="197511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8" name="Equals 17">
            <a:extLst>
              <a:ext uri="{FF2B5EF4-FFF2-40B4-BE49-F238E27FC236}">
                <a16:creationId xmlns:a16="http://schemas.microsoft.com/office/drawing/2014/main" id="{9C484D65-9BB8-8AF8-8FF2-1E62E8EFCE38}"/>
              </a:ext>
            </a:extLst>
          </p:cNvPr>
          <p:cNvSpPr/>
          <p:nvPr/>
        </p:nvSpPr>
        <p:spPr>
          <a:xfrm>
            <a:off x="7784431" y="3239502"/>
            <a:ext cx="240628" cy="14365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chemeClr val="tx1"/>
              </a:solidFill>
            </a:endParaRPr>
          </a:p>
        </p:txBody>
      </p:sp>
      <p:sp>
        <p:nvSpPr>
          <p:cNvPr id="19" name="Equals 18">
            <a:extLst>
              <a:ext uri="{FF2B5EF4-FFF2-40B4-BE49-F238E27FC236}">
                <a16:creationId xmlns:a16="http://schemas.microsoft.com/office/drawing/2014/main" id="{3542913A-5EFC-86B0-81E8-E1253053D0B5}"/>
              </a:ext>
            </a:extLst>
          </p:cNvPr>
          <p:cNvSpPr/>
          <p:nvPr/>
        </p:nvSpPr>
        <p:spPr>
          <a:xfrm>
            <a:off x="7805806" y="3953880"/>
            <a:ext cx="240628" cy="14365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schemeClr val="tx1"/>
              </a:solidFill>
            </a:endParaRPr>
          </a:p>
        </p:txBody>
      </p:sp>
      <p:sp>
        <p:nvSpPr>
          <p:cNvPr id="20" name="Oval 19">
            <a:extLst>
              <a:ext uri="{FF2B5EF4-FFF2-40B4-BE49-F238E27FC236}">
                <a16:creationId xmlns:a16="http://schemas.microsoft.com/office/drawing/2014/main" id="{289EC1D6-DF24-68B9-136A-92F149DADF75}"/>
              </a:ext>
            </a:extLst>
          </p:cNvPr>
          <p:cNvSpPr/>
          <p:nvPr/>
        </p:nvSpPr>
        <p:spPr>
          <a:xfrm>
            <a:off x="8195121" y="3036320"/>
            <a:ext cx="853604" cy="451544"/>
          </a:xfrm>
          <a:prstGeom prst="ellipse">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94.10</a:t>
            </a:r>
            <a:endParaRPr lang="en-ZA" sz="1500" b="1" dirty="0">
              <a:solidFill>
                <a:schemeClr val="tx1"/>
              </a:solidFill>
            </a:endParaRPr>
          </a:p>
        </p:txBody>
      </p:sp>
      <p:sp>
        <p:nvSpPr>
          <p:cNvPr id="21" name="Oval 20">
            <a:extLst>
              <a:ext uri="{FF2B5EF4-FFF2-40B4-BE49-F238E27FC236}">
                <a16:creationId xmlns:a16="http://schemas.microsoft.com/office/drawing/2014/main" id="{596C54EB-7988-E32A-A93A-FD29F0445629}"/>
              </a:ext>
            </a:extLst>
          </p:cNvPr>
          <p:cNvSpPr/>
          <p:nvPr/>
        </p:nvSpPr>
        <p:spPr>
          <a:xfrm>
            <a:off x="8109916" y="3798612"/>
            <a:ext cx="853610" cy="451544"/>
          </a:xfrm>
          <a:prstGeom prst="ellips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49.10</a:t>
            </a:r>
            <a:endParaRPr lang="en-ZA" sz="1500" b="1" dirty="0">
              <a:solidFill>
                <a:schemeClr val="tx1"/>
              </a:solidFill>
            </a:endParaRPr>
          </a:p>
        </p:txBody>
      </p:sp>
      <p:sp>
        <p:nvSpPr>
          <p:cNvPr id="22" name="TextBox 21">
            <a:extLst>
              <a:ext uri="{FF2B5EF4-FFF2-40B4-BE49-F238E27FC236}">
                <a16:creationId xmlns:a16="http://schemas.microsoft.com/office/drawing/2014/main" id="{1D233B8A-E39A-A8A8-D337-DFC953103F90}"/>
              </a:ext>
            </a:extLst>
          </p:cNvPr>
          <p:cNvSpPr txBox="1"/>
          <p:nvPr/>
        </p:nvSpPr>
        <p:spPr>
          <a:xfrm>
            <a:off x="7299657" y="2098061"/>
            <a:ext cx="1864485" cy="969496"/>
          </a:xfrm>
          <a:prstGeom prst="rect">
            <a:avLst/>
          </a:prstGeom>
          <a:noFill/>
        </p:spPr>
        <p:txBody>
          <a:bodyPr wrap="none" rtlCol="0">
            <a:spAutoFit/>
          </a:bodyPr>
          <a:lstStyle/>
          <a:p>
            <a:pPr algn="ctr"/>
            <a:r>
              <a:rPr lang="en-US" b="1" dirty="0"/>
              <a:t>Preference points</a:t>
            </a:r>
          </a:p>
          <a:p>
            <a:pPr algn="ctr"/>
            <a:r>
              <a:rPr lang="en-US" b="1" dirty="0"/>
              <a:t> </a:t>
            </a:r>
            <a:r>
              <a:rPr lang="en-US" sz="2100" b="1" dirty="0"/>
              <a:t>+</a:t>
            </a:r>
          </a:p>
          <a:p>
            <a:pPr algn="ctr"/>
            <a:r>
              <a:rPr lang="en-US" b="1" dirty="0"/>
              <a:t> Price points</a:t>
            </a:r>
            <a:endParaRPr lang="en-ZA" b="1" dirty="0"/>
          </a:p>
        </p:txBody>
      </p:sp>
      <p:sp>
        <p:nvSpPr>
          <p:cNvPr id="23" name="TextBox 22">
            <a:extLst>
              <a:ext uri="{FF2B5EF4-FFF2-40B4-BE49-F238E27FC236}">
                <a16:creationId xmlns:a16="http://schemas.microsoft.com/office/drawing/2014/main" id="{B02E8774-3FA5-B542-BC0E-D3A58E56747B}"/>
              </a:ext>
            </a:extLst>
          </p:cNvPr>
          <p:cNvSpPr txBox="1"/>
          <p:nvPr/>
        </p:nvSpPr>
        <p:spPr>
          <a:xfrm>
            <a:off x="47976" y="5723751"/>
            <a:ext cx="9048049" cy="300082"/>
          </a:xfrm>
          <a:prstGeom prst="rect">
            <a:avLst/>
          </a:prstGeom>
          <a:noFill/>
        </p:spPr>
        <p:txBody>
          <a:bodyPr wrap="square">
            <a:spAutoFit/>
          </a:bodyPr>
          <a:lstStyle/>
          <a:p>
            <a:pPr algn="ctr" defTabSz="685800" eaLnBrk="0" fontAlgn="base" hangingPunct="0">
              <a:spcBef>
                <a:spcPct val="0"/>
              </a:spcBef>
              <a:spcAft>
                <a:spcPct val="0"/>
              </a:spcAft>
              <a:tabLst>
                <a:tab pos="1028700" algn="l"/>
                <a:tab pos="1285875" algn="l"/>
              </a:tabLst>
            </a:pPr>
            <a:r>
              <a:rPr lang="en-ZA" altLang="en-US" sz="1350" b="1" dirty="0">
                <a:latin typeface="Arial Narrow" panose="020B0606020202030204" pitchFamily="34" charset="0"/>
                <a:ea typeface="Times New Roman" panose="02020603050405020304" pitchFamily="18" charset="0"/>
                <a:cs typeface="Arial" panose="020B0604020202020204" pitchFamily="34" charset="0"/>
              </a:rPr>
              <a:t>Only preference points claimed, validated and allocated, will be added to the points scored for price</a:t>
            </a:r>
            <a:endParaRPr lang="en-ZA" altLang="en-US" sz="1350" dirty="0"/>
          </a:p>
        </p:txBody>
      </p:sp>
      <p:sp>
        <p:nvSpPr>
          <p:cNvPr id="24" name="TextBox 23">
            <a:extLst>
              <a:ext uri="{FF2B5EF4-FFF2-40B4-BE49-F238E27FC236}">
                <a16:creationId xmlns:a16="http://schemas.microsoft.com/office/drawing/2014/main" id="{ED5ED3FE-6737-8BBD-54A2-C45F99277FE3}"/>
              </a:ext>
            </a:extLst>
          </p:cNvPr>
          <p:cNvSpPr txBox="1"/>
          <p:nvPr/>
        </p:nvSpPr>
        <p:spPr>
          <a:xfrm>
            <a:off x="1262751" y="4823504"/>
            <a:ext cx="5522495" cy="923330"/>
          </a:xfrm>
          <a:prstGeom prst="rect">
            <a:avLst/>
          </a:prstGeom>
          <a:noFill/>
        </p:spPr>
        <p:txBody>
          <a:bodyPr wrap="square">
            <a:spAutoFit/>
          </a:bodyPr>
          <a:lstStyle/>
          <a:p>
            <a:r>
              <a:rPr lang="en-ZA" b="1" dirty="0"/>
              <a:t>RDP Goal for this tender :</a:t>
            </a:r>
          </a:p>
          <a:p>
            <a:r>
              <a:rPr lang="en-ZA" dirty="0"/>
              <a:t>Points will only be allocated to</a:t>
            </a:r>
          </a:p>
          <a:p>
            <a:r>
              <a:rPr lang="en-ZA" dirty="0"/>
              <a:t>Responsive bids from South African owned enterprises  </a:t>
            </a:r>
          </a:p>
        </p:txBody>
      </p:sp>
      <p:grpSp>
        <p:nvGrpSpPr>
          <p:cNvPr id="36" name="Group 35">
            <a:extLst>
              <a:ext uri="{FF2B5EF4-FFF2-40B4-BE49-F238E27FC236}">
                <a16:creationId xmlns:a16="http://schemas.microsoft.com/office/drawing/2014/main" id="{217010CA-6073-D738-7244-F863F6F72683}"/>
              </a:ext>
            </a:extLst>
          </p:cNvPr>
          <p:cNvGrpSpPr/>
          <p:nvPr/>
        </p:nvGrpSpPr>
        <p:grpSpPr>
          <a:xfrm>
            <a:off x="667753" y="2535655"/>
            <a:ext cx="540856" cy="2779292"/>
            <a:chOff x="962526" y="2237874"/>
            <a:chExt cx="721141" cy="3248526"/>
          </a:xfrm>
        </p:grpSpPr>
        <p:cxnSp>
          <p:nvCxnSpPr>
            <p:cNvPr id="31" name="Straight Connector 30">
              <a:extLst>
                <a:ext uri="{FF2B5EF4-FFF2-40B4-BE49-F238E27FC236}">
                  <a16:creationId xmlns:a16="http://schemas.microsoft.com/office/drawing/2014/main" id="{2F11C42B-60D9-7FE9-BCD5-33A2DFCC559F}"/>
                </a:ext>
              </a:extLst>
            </p:cNvPr>
            <p:cNvCxnSpPr/>
            <p:nvPr/>
          </p:nvCxnSpPr>
          <p:spPr>
            <a:xfrm>
              <a:off x="962526" y="2237874"/>
              <a:ext cx="0" cy="32485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CE3E11D-3DB9-67D6-C935-2A8983F42315}"/>
                </a:ext>
              </a:extLst>
            </p:cNvPr>
            <p:cNvCxnSpPr/>
            <p:nvPr/>
          </p:nvCxnSpPr>
          <p:spPr>
            <a:xfrm>
              <a:off x="962526" y="2237874"/>
              <a:ext cx="56950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AA5311-8C44-6AA7-E4B7-C7024EE7D8F6}"/>
                </a:ext>
              </a:extLst>
            </p:cNvPr>
            <p:cNvCxnSpPr/>
            <p:nvPr/>
          </p:nvCxnSpPr>
          <p:spPr>
            <a:xfrm flipH="1">
              <a:off x="962526" y="5486400"/>
              <a:ext cx="72114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Connector: Elbow 37">
            <a:extLst>
              <a:ext uri="{FF2B5EF4-FFF2-40B4-BE49-F238E27FC236}">
                <a16:creationId xmlns:a16="http://schemas.microsoft.com/office/drawing/2014/main" id="{3778BCFB-8BA8-3137-3236-D60716403CD9}"/>
              </a:ext>
            </a:extLst>
          </p:cNvPr>
          <p:cNvCxnSpPr/>
          <p:nvPr/>
        </p:nvCxnSpPr>
        <p:spPr>
          <a:xfrm>
            <a:off x="-1148870" y="3268080"/>
            <a:ext cx="685800" cy="6858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61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4C36DD-7966-E57F-264D-EBF43738341E}"/>
              </a:ext>
            </a:extLst>
          </p:cNvPr>
          <p:cNvSpPr txBox="1"/>
          <p:nvPr/>
        </p:nvSpPr>
        <p:spPr>
          <a:xfrm>
            <a:off x="410577" y="1173732"/>
            <a:ext cx="7909260" cy="2308324"/>
          </a:xfrm>
          <a:prstGeom prst="rect">
            <a:avLst/>
          </a:prstGeom>
          <a:noFill/>
        </p:spPr>
        <p:txBody>
          <a:bodyPr wrap="square">
            <a:spAutoFit/>
          </a:bodyPr>
          <a:lstStyle>
            <a:defPPr>
              <a:defRPr lang="en-US"/>
            </a:defPPr>
            <a:lvl1pPr>
              <a:defRPr sz="2400" b="1"/>
            </a:lvl1pPr>
          </a:lstStyle>
          <a:p>
            <a:r>
              <a:rPr lang="en-ZA" sz="1800" dirty="0"/>
              <a:t>HDI AND RDP GOAL POINTS CLAIMABLE FOR THIS TENDER</a:t>
            </a:r>
          </a:p>
          <a:p>
            <a:endParaRPr lang="en-ZA" sz="1800" dirty="0"/>
          </a:p>
          <a:p>
            <a:r>
              <a:rPr lang="en-ZA" sz="1800" dirty="0"/>
              <a:t>Points Allocation</a:t>
            </a:r>
          </a:p>
          <a:p>
            <a:endParaRPr lang="en-ZA" sz="1800" dirty="0"/>
          </a:p>
          <a:p>
            <a:r>
              <a:rPr lang="en-ZA" sz="1800" dirty="0"/>
              <a:t>1  Who had no franchise in national elections before the 1983 and 1993 Constitutions = 4 points </a:t>
            </a:r>
          </a:p>
          <a:p>
            <a:r>
              <a:rPr lang="en-ZA" sz="1800" dirty="0"/>
              <a:t>2  Who is a female = 2 points</a:t>
            </a:r>
          </a:p>
          <a:p>
            <a:r>
              <a:rPr lang="en-ZA" sz="1800" dirty="0"/>
              <a:t>3  Who has a disability = points 2</a:t>
            </a:r>
          </a:p>
        </p:txBody>
      </p:sp>
      <p:sp>
        <p:nvSpPr>
          <p:cNvPr id="5" name="TextBox 4">
            <a:extLst>
              <a:ext uri="{FF2B5EF4-FFF2-40B4-BE49-F238E27FC236}">
                <a16:creationId xmlns:a16="http://schemas.microsoft.com/office/drawing/2014/main" id="{B4B1AF24-7C5B-DDED-CEE3-BDBA012DA2C5}"/>
              </a:ext>
            </a:extLst>
          </p:cNvPr>
          <p:cNvSpPr txBox="1"/>
          <p:nvPr/>
        </p:nvSpPr>
        <p:spPr>
          <a:xfrm>
            <a:off x="410577" y="3573378"/>
            <a:ext cx="8602579" cy="1200329"/>
          </a:xfrm>
          <a:prstGeom prst="rect">
            <a:avLst/>
          </a:prstGeom>
          <a:noFill/>
        </p:spPr>
        <p:txBody>
          <a:bodyPr wrap="square">
            <a:spAutoFit/>
          </a:bodyPr>
          <a:lstStyle/>
          <a:p>
            <a:r>
              <a:rPr lang="en-ZA" b="1" dirty="0"/>
              <a:t>RDP Goal for this tender and points claimable:</a:t>
            </a:r>
          </a:p>
          <a:p>
            <a:endParaRPr lang="en-ZA" b="1" dirty="0"/>
          </a:p>
          <a:p>
            <a:r>
              <a:rPr lang="en-ZA" b="1" dirty="0"/>
              <a:t>Points will only be allocated to Responsive bids from South African owned enterprises 1 The promotion of South African owned enterprises  = 2 points</a:t>
            </a:r>
          </a:p>
        </p:txBody>
      </p:sp>
      <p:sp>
        <p:nvSpPr>
          <p:cNvPr id="4" name="TextBox 3">
            <a:extLst>
              <a:ext uri="{FF2B5EF4-FFF2-40B4-BE49-F238E27FC236}">
                <a16:creationId xmlns:a16="http://schemas.microsoft.com/office/drawing/2014/main" id="{1C8C4293-C191-9942-E4F5-596BF0F8F025}"/>
              </a:ext>
            </a:extLst>
          </p:cNvPr>
          <p:cNvSpPr txBox="1"/>
          <p:nvPr/>
        </p:nvSpPr>
        <p:spPr>
          <a:xfrm>
            <a:off x="899592" y="574073"/>
            <a:ext cx="4572000" cy="369332"/>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chemeClr val="bg1"/>
                </a:solidFill>
                <a:uLnTx/>
                <a:uFillTx/>
                <a:latin typeface="Arial" pitchFamily="34" charset="0"/>
                <a:ea typeface="+mj-ea"/>
                <a:cs typeface="Arial" pitchFamily="34" charset="0"/>
              </a:rPr>
              <a:t>EXPLANATION</a:t>
            </a:r>
          </a:p>
        </p:txBody>
      </p:sp>
    </p:spTree>
    <p:extLst>
      <p:ext uri="{BB962C8B-B14F-4D97-AF65-F5344CB8AC3E}">
        <p14:creationId xmlns:p14="http://schemas.microsoft.com/office/powerpoint/2010/main" val="103004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9235752" cy="3416320"/>
          </a:xfrm>
          <a:prstGeom prst="rect">
            <a:avLst/>
          </a:prstGeom>
          <a:noFill/>
        </p:spPr>
        <p:txBody>
          <a:bodyPr wrap="square" rtlCol="0">
            <a:spAutoFit/>
          </a:bodyPr>
          <a:lstStyle/>
          <a:p>
            <a:r>
              <a:rPr lang="en-US" b="1" dirty="0">
                <a:latin typeface="Arial" pitchFamily="34" charset="0"/>
                <a:cs typeface="Arial" pitchFamily="34" charset="0"/>
              </a:rPr>
              <a:t>Closing date: </a:t>
            </a:r>
          </a:p>
          <a:p>
            <a:r>
              <a:rPr lang="en-US" b="1" dirty="0">
                <a:latin typeface="Arial" pitchFamily="34" charset="0"/>
                <a:cs typeface="Arial" pitchFamily="34" charset="0"/>
              </a:rPr>
              <a:t>HP11-2023LVP &amp; HP12-2023LQ – 03 April 2023</a:t>
            </a:r>
          </a:p>
          <a:p>
            <a:endParaRPr lang="en-US" i="1" dirty="0">
              <a:latin typeface="Arial" pitchFamily="34" charset="0"/>
              <a:cs typeface="Arial" pitchFamily="34" charset="0"/>
            </a:endParaRPr>
          </a:p>
          <a:p>
            <a:pPr algn="ctr"/>
            <a:r>
              <a:rPr lang="en-US" b="1" u="sng" dirty="0">
                <a:latin typeface="Arial" pitchFamily="34" charset="0"/>
                <a:cs typeface="Arial" pitchFamily="34" charset="0"/>
              </a:rPr>
              <a:t>Contract Period:</a:t>
            </a:r>
          </a:p>
          <a:p>
            <a:endParaRPr lang="en-US" b="1" dirty="0">
              <a:latin typeface="Arial" pitchFamily="34" charset="0"/>
              <a:cs typeface="Arial" pitchFamily="34" charset="0"/>
            </a:endParaRPr>
          </a:p>
          <a:p>
            <a:r>
              <a:rPr lang="en-US" b="1" dirty="0">
                <a:latin typeface="Arial" pitchFamily="34" charset="0"/>
                <a:cs typeface="Arial" pitchFamily="34" charset="0"/>
              </a:rPr>
              <a:t>HP11-2023LVP - 1 October 2023 to 30 September 2026</a:t>
            </a:r>
          </a:p>
          <a:p>
            <a:r>
              <a:rPr lang="en-US" b="1" dirty="0">
                <a:latin typeface="Arial" pitchFamily="34" charset="0"/>
                <a:cs typeface="Arial" pitchFamily="34" charset="0"/>
              </a:rPr>
              <a:t>HP12-2023LQ - 1 October 2023 to 30 September 2026</a:t>
            </a: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r>
              <a:rPr lang="en-US" b="1"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179512"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latin typeface="Arial" pitchFamily="34" charset="0"/>
                <a:cs typeface="Arial" pitchFamily="34" charset="0"/>
                <a:hlinkClick r:id="rId3"/>
              </a:rPr>
              <a:t>www.treasury.gov.za</a:t>
            </a:r>
            <a:endParaRPr lang="en-ZA" dirty="0">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3" name="TextBox 2"/>
          <p:cNvSpPr txBox="1"/>
          <p:nvPr/>
        </p:nvSpPr>
        <p:spPr>
          <a:xfrm>
            <a:off x="467544" y="1404871"/>
            <a:ext cx="7924800" cy="4462760"/>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National Department of Health reserves the right to:</a:t>
            </a:r>
          </a:p>
          <a:p>
            <a:pPr marL="112713" lvl="1"/>
            <a:endParaRPr lang="en-GB" sz="2000" dirty="0">
              <a:latin typeface="Arial" panose="020B0604020202020204" pitchFamily="34" charset="0"/>
              <a:cs typeface="Arial" panose="020B0604020202020204" pitchFamily="34" charset="0"/>
            </a:endParaRP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negotiate prices.</a:t>
            </a: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award the same item as a multiple award to various contractors (two or more) to address high volume requirements, security of supply and product availability. </a:t>
            </a:r>
          </a:p>
          <a:p>
            <a:pPr marL="455613" lvl="1" indent="-342900">
              <a:buFont typeface="Wingdings" panose="05000000000000000000" pitchFamily="2" charset="2"/>
              <a:buChar char="v"/>
            </a:pPr>
            <a:r>
              <a:rPr lang="en-GB" sz="2000" dirty="0">
                <a:effectLst/>
                <a:latin typeface="Arial" panose="020B0604020202020204" pitchFamily="34" charset="0"/>
                <a:ea typeface="Times New Roman" panose="02020603050405020304" pitchFamily="18" charset="0"/>
                <a:cs typeface="Arial" panose="020B0604020202020204" pitchFamily="34" charset="0"/>
              </a:rPr>
              <a:t>award to an item with a specification deviation. </a:t>
            </a:r>
          </a:p>
          <a:p>
            <a:pPr marL="455613" lvl="1" indent="-342900">
              <a:buFont typeface="Wingdings" panose="05000000000000000000" pitchFamily="2" charset="2"/>
              <a:buChar char="v"/>
            </a:pPr>
            <a:r>
              <a:rPr lang="en-ZA" sz="2000" dirty="0">
                <a:latin typeface="Arial" pitchFamily="34" charset="0"/>
                <a:cs typeface="Arial" pitchFamily="34" charset="0"/>
              </a:rPr>
              <a:t>negotiate minimum order quantities 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3" name="TextBox 2"/>
          <p:cNvSpPr txBox="1"/>
          <p:nvPr/>
        </p:nvSpPr>
        <p:spPr>
          <a:xfrm>
            <a:off x="323528" y="1291106"/>
            <a:ext cx="7924800" cy="3847207"/>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considered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Source of Active Pharmaceutical Ingredient (API)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Capacity to meet expected demand 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Estimated volume 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the item is not available;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Past compliance 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3" name="TextBox 2"/>
          <p:cNvSpPr txBox="1"/>
          <p:nvPr/>
        </p:nvSpPr>
        <p:spPr>
          <a:xfrm>
            <a:off x="762000" y="1357298"/>
            <a:ext cx="7924800" cy="5355312"/>
          </a:xfrm>
          <a:prstGeom prst="rect">
            <a:avLst/>
          </a:prstGeom>
          <a:noFill/>
        </p:spPr>
        <p:txBody>
          <a:bodyPr wrap="square" rtlCol="0">
            <a:spAutoFit/>
          </a:bodyPr>
          <a:lstStyle/>
          <a:p>
            <a:pPr marL="360363" lvl="2" indent="-360363">
              <a:buFont typeface="Arial" pitchFamily="34" charset="0"/>
              <a:buChar char="•"/>
            </a:pPr>
            <a:r>
              <a:rPr lang="en-ZA" b="1" dirty="0">
                <a:latin typeface="Arial" pitchFamily="34" charset="0"/>
                <a:cs typeface="Arial" pitchFamily="34" charset="0"/>
              </a:rPr>
              <a:t>Only </a:t>
            </a:r>
            <a:r>
              <a:rPr lang="en-ZA" dirty="0">
                <a:latin typeface="Arial" pitchFamily="34" charset="0"/>
                <a:cs typeface="Arial" pitchFamily="34" charset="0"/>
              </a:rPr>
              <a:t>the portion of the bid price facing foreign exchange risk will be adjusted. </a:t>
            </a:r>
          </a:p>
          <a:p>
            <a:pPr marL="360363" lvl="2" indent="-360363">
              <a:buFont typeface="Arial" pitchFamily="34" charset="0"/>
              <a:buChar char="•"/>
            </a:pPr>
            <a:r>
              <a:rPr lang="en-ZA" dirty="0">
                <a:latin typeface="Arial" pitchFamily="34" charset="0"/>
                <a:cs typeface="Arial" pitchFamily="34" charset="0"/>
              </a:rPr>
              <a:t>Adjustments are always calculated using the original awarded contracted price as the base. </a:t>
            </a:r>
          </a:p>
          <a:p>
            <a:pPr marL="817563" lvl="3" indent="-360363">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rPr>
              <a:t>www.resbank.co.za</a:t>
            </a:r>
            <a:r>
              <a:rPr lang="en-ZA" dirty="0">
                <a:latin typeface="Arial" pitchFamily="34" charset="0"/>
                <a:cs typeface="Arial" pitchFamily="34" charset="0"/>
              </a:rPr>
              <a:t>).</a:t>
            </a:r>
          </a:p>
          <a:p>
            <a:pPr marL="360363" lvl="2" indent="-360363">
              <a:buFont typeface="Arial" pitchFamily="34" charset="0"/>
              <a:buChar char="•"/>
            </a:pPr>
            <a:r>
              <a:rPr lang="en-ZA" sz="18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buFont typeface="Arial" pitchFamily="34" charset="0"/>
              <a:buChar char="•"/>
            </a:pPr>
            <a:r>
              <a:rPr lang="en-ZA" sz="1800" dirty="0">
                <a:latin typeface="Arial" pitchFamily="34" charset="0"/>
                <a:cs typeface="Arial" pitchFamily="34" charset="0"/>
              </a:rPr>
              <a:t>Foreign exchange adjustments </a:t>
            </a:r>
            <a:r>
              <a:rPr lang="en-ZA" sz="1800" b="1" dirty="0">
                <a:latin typeface="Arial" pitchFamily="34" charset="0"/>
                <a:cs typeface="Arial" pitchFamily="34" charset="0"/>
              </a:rPr>
              <a:t>may never</a:t>
            </a:r>
            <a:r>
              <a:rPr lang="en-ZA" sz="1800" dirty="0">
                <a:latin typeface="Arial" pitchFamily="34" charset="0"/>
                <a:cs typeface="Arial" pitchFamily="34" charset="0"/>
              </a:rPr>
              <a:t> result in a price exceeding the current Single Exit Price, ex Logistics.</a:t>
            </a:r>
          </a:p>
          <a:p>
            <a:pPr marL="0" lvl="2"/>
            <a:r>
              <a:rPr lang="en-ZA" sz="1800" dirty="0">
                <a:latin typeface="Arial" panose="020B0604020202020204" pitchFamily="34" charset="0"/>
                <a:ea typeface="Times New Roman" panose="02020603050405020304" pitchFamily="18" charset="0"/>
                <a:cs typeface="Arial" panose="020B0604020202020204" pitchFamily="34" charset="0"/>
              </a:rPr>
              <a:t>Further details regarding CPA’s, please refer to paragraph 23.2 to 23.6 of the SRCC.</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lvl="2"/>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251520" y="1357298"/>
            <a:ext cx="8435280" cy="4616648"/>
          </a:xfrm>
          <a:prstGeom prst="rect">
            <a:avLst/>
          </a:prstGeom>
          <a:noFill/>
        </p:spPr>
        <p:txBody>
          <a:bodyPr wrap="square" rtlCol="0">
            <a:spAutoFit/>
          </a:bodyPr>
          <a:lstStyle/>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Quantities advertised = estimated volumes, </a:t>
            </a:r>
            <a:r>
              <a:rPr lang="en-ZA" sz="2000" b="1" u="sng" dirty="0">
                <a:latin typeface="Arial" pitchFamily="34" charset="0"/>
                <a:cs typeface="Arial" pitchFamily="34" charset="0"/>
              </a:rPr>
              <a:t>not guaranteed.</a:t>
            </a: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sz="2000" dirty="0">
                <a:latin typeface="Arial" pitchFamily="34" charset="0"/>
                <a:cs typeface="Arial" pitchFamily="34" charset="0"/>
              </a:rPr>
              <a:t>Proposed minimum order quantities should facilitate delivery directly to facilities. </a:t>
            </a:r>
            <a:endParaRPr lang="en-ZA" sz="20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457200" y="1357298"/>
            <a:ext cx="3816424" cy="24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Initial lead time</a:t>
            </a:r>
          </a:p>
          <a:p>
            <a:pPr marL="450850" lvl="2" indent="-450850"/>
            <a:r>
              <a:rPr lang="en-ZA" sz="2000" dirty="0">
                <a:solidFill>
                  <a:schemeClr val="tx1"/>
                </a:solidFill>
                <a:latin typeface="Arial" pitchFamily="34" charset="0"/>
                <a:cs typeface="Arial" pitchFamily="34" charset="0"/>
              </a:rPr>
              <a:t>This period may not exceed </a:t>
            </a:r>
            <a:r>
              <a:rPr lang="en-ZA" sz="2000" b="1" dirty="0">
                <a:solidFill>
                  <a:schemeClr val="tx1"/>
                </a:solidFill>
                <a:latin typeface="Arial" pitchFamily="34" charset="0"/>
                <a:cs typeface="Arial" pitchFamily="34" charset="0"/>
              </a:rPr>
              <a:t>75 </a:t>
            </a:r>
            <a:r>
              <a:rPr lang="en-ZA" sz="2000" dirty="0">
                <a:solidFill>
                  <a:schemeClr val="tx1"/>
                </a:solidFill>
                <a:latin typeface="Arial" pitchFamily="34" charset="0"/>
                <a:cs typeface="Arial" pitchFamily="34" charset="0"/>
              </a:rPr>
              <a:t>calendar days from the date of award.</a:t>
            </a:r>
          </a:p>
          <a:p>
            <a:pPr marL="450850" lvl="2" indent="-450850">
              <a:buFont typeface="Wingdings" panose="05000000000000000000" pitchFamily="2" charset="2"/>
              <a:buChar char="v"/>
            </a:pPr>
            <a:r>
              <a:rPr lang="en-ZA" sz="2000" dirty="0">
                <a:solidFill>
                  <a:schemeClr val="tx1"/>
                </a:solidFill>
                <a:latin typeface="Arial" pitchFamily="34" charset="0"/>
                <a:cs typeface="Arial" pitchFamily="34" charset="0"/>
              </a:rPr>
              <a:t>NOT from the date of publication of the contract circular. </a:t>
            </a:r>
          </a:p>
        </p:txBody>
      </p:sp>
      <p:sp>
        <p:nvSpPr>
          <p:cNvPr id="8" name="Rectangle 7">
            <a:extLst>
              <a:ext uri="{FF2B5EF4-FFF2-40B4-BE49-F238E27FC236}">
                <a16:creationId xmlns:a16="http://schemas.microsoft.com/office/drawing/2014/main" id="{48C135A4-0772-43A9-AFBA-C531CB05E88D}"/>
              </a:ext>
            </a:extLst>
          </p:cNvPr>
          <p:cNvSpPr/>
          <p:nvPr/>
        </p:nvSpPr>
        <p:spPr>
          <a:xfrm>
            <a:off x="4427984" y="1357298"/>
            <a:ext cx="4104456" cy="1927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Lead time (</a:t>
            </a:r>
            <a:r>
              <a:rPr lang="en-ZA" sz="2000" dirty="0">
                <a:solidFill>
                  <a:schemeClr val="tx1"/>
                </a:solidFill>
                <a:latin typeface="Arial" pitchFamily="34" charset="0"/>
                <a:cs typeface="Arial" pitchFamily="34" charset="0"/>
              </a:rPr>
              <a:t>within the contract period)</a:t>
            </a:r>
          </a:p>
          <a:p>
            <a:pPr marL="450850" lvl="2" indent="-450850"/>
            <a:r>
              <a:rPr lang="en-ZA" sz="2000" dirty="0">
                <a:solidFill>
                  <a:schemeClr val="tx1"/>
                </a:solidFill>
                <a:latin typeface="Arial" pitchFamily="34" charset="0"/>
                <a:cs typeface="Arial" pitchFamily="34" charset="0"/>
              </a:rPr>
              <a:t>This lead-time </a:t>
            </a:r>
            <a:r>
              <a:rPr lang="en-ZA" sz="2000" u="sng" dirty="0">
                <a:solidFill>
                  <a:schemeClr val="tx1"/>
                </a:solidFill>
                <a:latin typeface="Arial" pitchFamily="34" charset="0"/>
                <a:cs typeface="Arial" pitchFamily="34" charset="0"/>
              </a:rPr>
              <a:t>may not </a:t>
            </a:r>
            <a:r>
              <a:rPr lang="en-ZA" sz="2000" dirty="0">
                <a:solidFill>
                  <a:schemeClr val="tx1"/>
                </a:solidFill>
                <a:latin typeface="Arial" pitchFamily="34" charset="0"/>
                <a:cs typeface="Arial" pitchFamily="34" charset="0"/>
              </a:rPr>
              <a:t>exceed </a:t>
            </a:r>
            <a:r>
              <a:rPr lang="en-ZA" sz="2000" b="1" dirty="0">
                <a:solidFill>
                  <a:schemeClr val="tx1"/>
                </a:solidFill>
                <a:latin typeface="Arial" pitchFamily="34" charset="0"/>
                <a:cs typeface="Arial" pitchFamily="34" charset="0"/>
              </a:rPr>
              <a:t>14</a:t>
            </a:r>
            <a:r>
              <a:rPr lang="en-ZA" sz="2000" dirty="0">
                <a:solidFill>
                  <a:schemeClr val="tx1"/>
                </a:solidFill>
                <a:latin typeface="Arial" pitchFamily="34" charset="0"/>
                <a:cs typeface="Arial" pitchFamily="34" charset="0"/>
              </a:rPr>
              <a:t> calendar days</a:t>
            </a:r>
            <a:endParaRPr lang="en-US" sz="2000" b="1"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p:cNvSpPr txBox="1"/>
          <p:nvPr/>
        </p:nvSpPr>
        <p:spPr>
          <a:xfrm>
            <a:off x="323528" y="1145638"/>
            <a:ext cx="8496944"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official, authorised purchase order 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Changes to any quantities ordered may only be made upon receipt of an amended purchase order.</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755576" y="1268760"/>
            <a:ext cx="8064896" cy="4708981"/>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lead times;</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in full 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755576" y="1412776"/>
            <a:ext cx="7924800" cy="4093428"/>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transactional data 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monthly age analysis;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Production pipeline 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Status of outstanding orders.</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177552" y="973983"/>
            <a:ext cx="8291264" cy="5062924"/>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a:t>
            </a:r>
            <a:r>
              <a:rPr lang="en-US" sz="1850">
                <a:latin typeface="Arial" panose="020B0604020202020204" pitchFamily="34" charset="0"/>
                <a:cs typeface="Arial" panose="020B0604020202020204" pitchFamily="34" charset="0"/>
              </a:rPr>
              <a:t>least two months </a:t>
            </a:r>
            <a:r>
              <a:rPr lang="en-US" sz="1850" dirty="0">
                <a:latin typeface="Arial" panose="020B0604020202020204" pitchFamily="34" charset="0"/>
                <a:cs typeface="Arial" panose="020B0604020202020204" pitchFamily="34" charset="0"/>
              </a:rPr>
              <a:t>demand for all items,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first knowledge of any circumstances that may result in interrupted supply,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availability of active pharmaceutical ingredient (API);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industrial action;</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manufacturing pipeline;</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supply challenges.</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467544" y="1357298"/>
            <a:ext cx="8219256" cy="3416320"/>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stockalert@health.gov.za,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In the event that the contracted supplier is unable to supply, the contracted supplier will source alternative product of acceptable quality and up to the same quantity as required in terms of the contract. The substitute item will be supplied at the current price 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3" name="TextBox 2"/>
          <p:cNvSpPr txBox="1"/>
          <p:nvPr/>
        </p:nvSpPr>
        <p:spPr>
          <a:xfrm>
            <a:off x="251520" y="1174038"/>
            <a:ext cx="8496944"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least </a:t>
            </a:r>
            <a:r>
              <a:rPr lang="en-GB" sz="2000" b="1" i="1" u="sng" dirty="0">
                <a:latin typeface="Arial" pitchFamily="34" charset="0"/>
                <a:cs typeface="Arial" pitchFamily="34" charset="0"/>
              </a:rPr>
              <a:t>12</a:t>
            </a:r>
            <a:r>
              <a:rPr lang="en-GB" sz="2000" dirty="0">
                <a:latin typeface="Arial" pitchFamily="34" charset="0"/>
                <a:cs typeface="Arial" pitchFamily="34" charset="0"/>
              </a:rPr>
              <a:t> months upon delivery.</a:t>
            </a:r>
            <a:endParaRPr lang="en-US" sz="2000" dirty="0">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unconditionally replaced or credited before or after expiry; </a:t>
            </a:r>
            <a:r>
              <a:rPr lang="en-ZA" sz="2000" b="1" dirty="0">
                <a:latin typeface="Arial" pitchFamily="34" charset="0"/>
                <a:cs typeface="Arial" pitchFamily="34" charset="0"/>
              </a:rPr>
              <a:t>and</a:t>
            </a:r>
            <a:r>
              <a:rPr lang="en-ZA" sz="2000" dirty="0">
                <a:latin typeface="Arial" pitchFamily="34" charset="0"/>
                <a:cs typeface="Arial" pitchFamily="34" charset="0"/>
              </a:rPr>
              <a:t> </a:t>
            </a:r>
          </a:p>
          <a:p>
            <a:pPr marL="908050" lvl="1" indent="-273050">
              <a:buFont typeface="Arial" pitchFamily="34" charset="0"/>
              <a:buChar char="•"/>
            </a:pPr>
            <a:r>
              <a:rPr lang="en-ZA" sz="2000" dirty="0">
                <a:latin typeface="Arial" pitchFamily="34" charset="0"/>
                <a:cs typeface="Arial" pitchFamily="34" charset="0"/>
              </a:rPr>
              <a:t>applications are approved before execution 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collected by the supplier at their own cost;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u="sng" dirty="0">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79512" y="1357298"/>
            <a:ext cx="8507288" cy="5078313"/>
          </a:xfrm>
          <a:prstGeom prst="rect">
            <a:avLst/>
          </a:prstGeom>
          <a:noFill/>
        </p:spPr>
        <p:txBody>
          <a:bodyPr wrap="square" rtlCol="0">
            <a:spAutoFit/>
          </a:bodyPr>
          <a:lstStyle/>
          <a:p>
            <a:pPr marL="0" lvl="1">
              <a:defRPr/>
            </a:pPr>
            <a:r>
              <a:rPr lang="en-ZA" sz="2400" dirty="0">
                <a:latin typeface="Arial" pitchFamily="34" charset="0"/>
                <a:cs typeface="Arial" pitchFamily="34" charset="0"/>
              </a:rPr>
              <a:t>Four documents must be downloaded per tender and saved: </a:t>
            </a:r>
          </a:p>
          <a:p>
            <a:pPr lvl="1" indent="-457200">
              <a:buFont typeface="Arial" panose="020B0604020202020204" pitchFamily="34" charset="0"/>
              <a:buChar char="•"/>
              <a:defRPr/>
            </a:pPr>
            <a:endParaRPr lang="en-ZA" sz="2400" dirty="0">
              <a:latin typeface="Arial" pitchFamily="34" charset="0"/>
              <a:cs typeface="Arial" pitchFamily="34" charset="0"/>
            </a:endParaRPr>
          </a:p>
          <a:p>
            <a:pPr lvl="2" indent="-457200">
              <a:buAutoNum type="arabicParenR"/>
              <a:defRPr/>
            </a:pPr>
            <a:r>
              <a:rPr lang="en-ZA" sz="2400" dirty="0">
                <a:latin typeface="Arial" pitchFamily="34" charset="0"/>
                <a:cs typeface="Arial" pitchFamily="34" charset="0"/>
              </a:rPr>
              <a:t>Bid pack</a:t>
            </a:r>
          </a:p>
          <a:p>
            <a:pPr marL="457200" lvl="2">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2)  Bid Response Document (in Excel)</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3)  Annexure A – Checklist (in Excel)</a:t>
            </a:r>
          </a:p>
          <a:p>
            <a:pPr lvl="2" indent="-457200">
              <a:defRPr/>
            </a:pPr>
            <a:endParaRPr lang="en-ZA" sz="2400" dirty="0">
              <a:latin typeface="Arial" pitchFamily="34" charset="0"/>
              <a:cs typeface="Arial" pitchFamily="34" charset="0"/>
            </a:endParaRPr>
          </a:p>
          <a:p>
            <a:pPr lvl="2" indent="-457200">
              <a:buAutoNum type="arabicParenR" startAt="4"/>
              <a:defRPr/>
            </a:pPr>
            <a:r>
              <a:rPr lang="en-ZA" sz="2400" dirty="0">
                <a:latin typeface="Arial" pitchFamily="34" charset="0"/>
                <a:cs typeface="Arial" pitchFamily="34" charset="0"/>
              </a:rPr>
              <a:t>PBD9 Directors Categorisation Profile (in Excel and must be completed)</a:t>
            </a:r>
          </a:p>
          <a:p>
            <a:pPr marL="457200" lvl="2">
              <a:defRPr/>
            </a:pPr>
            <a:r>
              <a:rPr lang="en-ZA" dirty="0">
                <a:latin typeface="Arial" pitchFamily="34" charset="0"/>
                <a:cs typeface="Arial" pitchFamily="34" charset="0"/>
              </a:rPr>
              <a:t>       </a:t>
            </a:r>
            <a:r>
              <a:rPr lang="en-ZA" b="1" dirty="0">
                <a:latin typeface="Arial" pitchFamily="34" charset="0"/>
                <a:cs typeface="Arial" pitchFamily="34" charset="0"/>
              </a:rPr>
              <a:t>Note: Its compulsory to submit certified copies of Director’s       	identification</a:t>
            </a:r>
          </a:p>
          <a:p>
            <a:pPr marL="457200" lvl="2">
              <a:defRPr/>
            </a:pPr>
            <a:endParaRPr lang="en-ZA" sz="2400" dirty="0">
              <a:highlight>
                <a:srgbClr val="FFFF00"/>
              </a:highlight>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755576" y="1181306"/>
            <a:ext cx="7924800"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265113" lvl="1" indent="-265113">
              <a:buFont typeface="Wingdings" pitchFamily="2" charset="2"/>
              <a:buChar char="Ø"/>
              <a:defRPr/>
            </a:pPr>
            <a:r>
              <a:rPr lang="en-ZA" sz="20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265113" lvl="1" indent="-265113">
              <a:buFont typeface="Wingdings" pitchFamily="2" charset="2"/>
              <a:buChar char="Ø"/>
              <a:defRPr/>
            </a:pPr>
            <a:r>
              <a:rPr lang="en-ZA" sz="2000" dirty="0">
                <a:latin typeface="Arial" pitchFamily="34" charset="0"/>
                <a:cs typeface="Arial" pitchFamily="34" charset="0"/>
              </a:rPr>
              <a:t>Only start completing in the document when downloaded and saved. Highlight existing fields to avoid missing any</a:t>
            </a:r>
          </a:p>
          <a:p>
            <a:pPr marL="265113" lvl="1" indent="-265113">
              <a:buFont typeface="Wingdings" pitchFamily="2" charset="2"/>
              <a:buChar char="Ø"/>
              <a:defRPr/>
            </a:pPr>
            <a:r>
              <a:rPr lang="en-ZA" sz="2000" dirty="0">
                <a:latin typeface="Arial" pitchFamily="34" charset="0"/>
                <a:cs typeface="Arial" pitchFamily="34" charset="0"/>
              </a:rPr>
              <a:t>Fields can be corrected by overtyping – note that some fields could be “prefilled” from a previous entry</a:t>
            </a:r>
          </a:p>
          <a:p>
            <a:pPr marL="265113" lvl="1" indent="-265113">
              <a:buFont typeface="Wingdings" pitchFamily="2" charset="2"/>
              <a:buChar char="Ø"/>
              <a:defRPr/>
            </a:pPr>
            <a:r>
              <a:rPr lang="en-ZA" sz="2000" dirty="0">
                <a:latin typeface="Arial" pitchFamily="34" charset="0"/>
                <a:cs typeface="Arial" pitchFamily="34" charset="0"/>
              </a:rPr>
              <a:t>Complete all fields, print and save, confirm correct, then complete any remaining empty fields, then sign and scan.</a:t>
            </a:r>
          </a:p>
          <a:p>
            <a:pPr marL="265113" lvl="1" indent="-265113">
              <a:buFont typeface="Wingdings" pitchFamily="2" charset="2"/>
              <a:buChar char="Ø"/>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31</a:t>
            </a:fld>
            <a:r>
              <a:rPr lang="en-ZA" sz="1200" dirty="0">
                <a:latin typeface="Arial" pitchFamily="34" charset="0"/>
                <a:cs typeface="Arial" pitchFamily="34" charset="0"/>
              </a:rPr>
              <a:t> </a:t>
            </a:r>
          </a:p>
        </p:txBody>
      </p:sp>
      <p:sp>
        <p:nvSpPr>
          <p:cNvPr id="3" name="TextBox 2"/>
          <p:cNvSpPr txBox="1"/>
          <p:nvPr/>
        </p:nvSpPr>
        <p:spPr>
          <a:xfrm>
            <a:off x="426368" y="1190831"/>
            <a:ext cx="8291264"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lvl="2">
              <a:buFont typeface="Wingdings" pitchFamily="2" charset="2"/>
              <a:buChar char="Ø"/>
            </a:pPr>
            <a:r>
              <a:rPr lang="en-ZA" sz="2000" dirty="0">
                <a:latin typeface="Arial" pitchFamily="34" charset="0"/>
                <a:cs typeface="Arial" pitchFamily="34" charset="0"/>
              </a:rPr>
              <a:t>Note carefully what unit is asked for: the estimates are expressed in these units</a:t>
            </a:r>
          </a:p>
          <a:p>
            <a:pPr lvl="2">
              <a:buFont typeface="Wingdings" pitchFamily="2" charset="2"/>
              <a:buChar char="Ø"/>
            </a:pPr>
            <a:r>
              <a:rPr lang="en-ZA" sz="2000" dirty="0">
                <a:latin typeface="Arial" pitchFamily="34" charset="0"/>
                <a:cs typeface="Arial" pitchFamily="34" charset="0"/>
              </a:rPr>
              <a:t>Submit price according to this unit</a:t>
            </a:r>
          </a:p>
          <a:p>
            <a:pPr lvl="2">
              <a:buFont typeface="Wingdings" pitchFamily="2" charset="2"/>
              <a:buChar char="Ø"/>
            </a:pPr>
            <a:r>
              <a:rPr lang="en-ZA" sz="2000" dirty="0">
                <a:latin typeface="Arial" pitchFamily="34" charset="0"/>
                <a:cs typeface="Arial" pitchFamily="34" charset="0"/>
              </a:rPr>
              <a:t>Certain fields are restricted to numbers only to avoid you entering spaces, commas or letters</a:t>
            </a:r>
          </a:p>
          <a:p>
            <a:pPr lvl="2">
              <a:buFont typeface="Wingdings" pitchFamily="2" charset="2"/>
              <a:buChar char="Ø"/>
            </a:pPr>
            <a:r>
              <a:rPr lang="en-ZA" sz="2000" dirty="0">
                <a:latin typeface="Arial" pitchFamily="34" charset="0"/>
                <a:cs typeface="Arial" pitchFamily="34" charset="0"/>
              </a:rPr>
              <a:t>Do NOT make any changes to item numbers, item specifications or estimates or add / duplicate columns</a:t>
            </a:r>
          </a:p>
          <a:p>
            <a:pPr lvl="2">
              <a:buFont typeface="Wingdings" pitchFamily="2" charset="2"/>
              <a:buChar char="Ø"/>
            </a:pPr>
            <a:r>
              <a:rPr lang="en-ZA" sz="2000" dirty="0">
                <a:latin typeface="Arial" pitchFamily="34" charset="0"/>
                <a:cs typeface="Arial" pitchFamily="34" charset="0"/>
              </a:rPr>
              <a:t>If you want to make additional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32</a:t>
            </a:fld>
            <a:r>
              <a:rPr lang="en-ZA" sz="1200" dirty="0">
                <a:latin typeface="Arial" pitchFamily="34" charset="0"/>
                <a:cs typeface="Arial" pitchFamily="34" charset="0"/>
              </a:rPr>
              <a:t> </a:t>
            </a:r>
          </a:p>
        </p:txBody>
      </p:sp>
      <p:sp>
        <p:nvSpPr>
          <p:cNvPr id="3" name="TextBox 2"/>
          <p:cNvSpPr txBox="1"/>
          <p:nvPr/>
        </p:nvSpPr>
        <p:spPr>
          <a:xfrm>
            <a:off x="395536" y="1357298"/>
            <a:ext cx="8291264" cy="4462760"/>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Sign every page of hard copy</a:t>
            </a:r>
          </a:p>
          <a:p>
            <a:endParaRPr lang="en-ZA" sz="2000" dirty="0">
              <a:latin typeface="Arial" pitchFamily="34" charset="0"/>
              <a:cs typeface="Arial" pitchFamily="34" charset="0"/>
            </a:endParaRPr>
          </a:p>
          <a:p>
            <a:r>
              <a:rPr lang="en-ZA" sz="2000" b="1" dirty="0">
                <a:latin typeface="Arial" pitchFamily="34" charset="0"/>
                <a:cs typeface="Arial" pitchFamily="34" charset="0"/>
              </a:rPr>
              <a:t>Save and submit </a:t>
            </a:r>
            <a:r>
              <a:rPr lang="en-ZA" sz="2000" dirty="0">
                <a:latin typeface="Arial" pitchFamily="34" charset="0"/>
                <a:cs typeface="Arial" pitchFamily="34" charset="0"/>
              </a:rPr>
              <a:t>completed BRD in Excel – on a </a:t>
            </a:r>
            <a:r>
              <a:rPr lang="en-US" sz="2000" dirty="0">
                <a:effectLst/>
                <a:latin typeface="Arial" panose="020B0604020202020204" pitchFamily="34" charset="0"/>
                <a:ea typeface="Arial Narrow" panose="020B0606020202030204" pitchFamily="34" charset="0"/>
              </a:rPr>
              <a:t>Universal Serial Bus (USB) Flash Drive / Storage Device</a:t>
            </a:r>
            <a:r>
              <a:rPr lang="en-ZA" sz="2000" b="1" dirty="0">
                <a:highlight>
                  <a:srgbClr val="FFFF00"/>
                </a:highlight>
                <a:latin typeface="Arial" pitchFamily="34" charset="0"/>
                <a:cs typeface="Arial" pitchFamily="34" charset="0"/>
              </a:rPr>
              <a:t>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33</a:t>
            </a:fld>
            <a:r>
              <a:rPr lang="en-ZA" sz="1200" dirty="0">
                <a:latin typeface="Arial" pitchFamily="34" charset="0"/>
                <a:cs typeface="Arial" pitchFamily="34" charset="0"/>
              </a:rPr>
              <a:t> </a:t>
            </a:r>
          </a:p>
        </p:txBody>
      </p:sp>
      <p:sp>
        <p:nvSpPr>
          <p:cNvPr id="3" name="TextBox 2"/>
          <p:cNvSpPr txBox="1"/>
          <p:nvPr/>
        </p:nvSpPr>
        <p:spPr>
          <a:xfrm>
            <a:off x="426368" y="1190831"/>
            <a:ext cx="8291264" cy="6093976"/>
          </a:xfrm>
          <a:prstGeom prst="rect">
            <a:avLst/>
          </a:prstGeom>
          <a:noFill/>
        </p:spPr>
        <p:txBody>
          <a:bodyPr wrap="square" rtlCol="0">
            <a:spAutoFit/>
          </a:bodyPr>
          <a:lstStyle/>
          <a:p>
            <a:pPr marL="0" lvl="1">
              <a:defRPr/>
            </a:pPr>
            <a:r>
              <a:rPr lang="en-US" sz="2000" b="1" dirty="0">
                <a:latin typeface="Arial" pitchFamily="34" charset="0"/>
                <a:cs typeface="Arial" pitchFamily="34" charset="0"/>
              </a:rPr>
              <a:t>Found in previous tenders:</a:t>
            </a:r>
          </a:p>
          <a:p>
            <a:pPr lvl="2">
              <a:buFont typeface="Wingdings" pitchFamily="2" charset="2"/>
              <a:buChar char="Ø"/>
            </a:pPr>
            <a:r>
              <a:rPr lang="en-ZA" sz="1450" dirty="0">
                <a:latin typeface="Arial" pitchFamily="34" charset="0"/>
                <a:cs typeface="Arial" pitchFamily="34" charset="0"/>
              </a:rPr>
              <a:t>CD/USB either corrupt or no data saved (Ensure to check that the data is available and accessible);</a:t>
            </a:r>
          </a:p>
          <a:p>
            <a:pPr lvl="2">
              <a:buFont typeface="Wingdings" pitchFamily="2" charset="2"/>
              <a:buChar char="Ø"/>
            </a:pPr>
            <a:r>
              <a:rPr lang="en-ZA" sz="1450" dirty="0">
                <a:latin typeface="Arial" pitchFamily="34" charset="0"/>
                <a:cs typeface="Arial" pitchFamily="34" charset="0"/>
              </a:rPr>
              <a:t>Certification of relevant documents was found to be copies and not dated (Ensure it is an original stamp from a Commissioner of Oath and dated);</a:t>
            </a:r>
          </a:p>
          <a:p>
            <a:pPr lvl="2">
              <a:buFont typeface="Wingdings" pitchFamily="2" charset="2"/>
              <a:buChar char="Ø"/>
            </a:pPr>
            <a:r>
              <a:rPr lang="en-ZA" sz="1450" dirty="0">
                <a:latin typeface="Arial" pitchFamily="34" charset="0"/>
                <a:cs typeface="Arial" pitchFamily="34" charset="0"/>
              </a:rPr>
              <a:t>Compulsory bid documents not signed, if signed a copy was submitted (Ensure compulsory documents are signed in black wet ink in spaces provided)</a:t>
            </a:r>
          </a:p>
          <a:p>
            <a:pPr lvl="2">
              <a:buFont typeface="Wingdings" pitchFamily="2" charset="2"/>
              <a:buChar char="Ø"/>
            </a:pPr>
            <a:r>
              <a:rPr lang="en-ZA" sz="1450" dirty="0">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lvl="2">
              <a:buFont typeface="Wingdings" pitchFamily="2" charset="2"/>
              <a:buChar char="Ø"/>
            </a:pPr>
            <a:r>
              <a:rPr lang="en-ZA" sz="1450" dirty="0">
                <a:latin typeface="Arial" pitchFamily="34" charset="0"/>
                <a:cs typeface="Arial" pitchFamily="34" charset="0"/>
              </a:rPr>
              <a:t>Submission of 3 Party Authorisation letters as indicated on the Medicine Registration Certificate is compulsory (Please submit the relevant Authorisation. If it deviates from the MRC kindly provide a detailed explanation for the reasons thereof)</a:t>
            </a:r>
          </a:p>
          <a:p>
            <a:pPr lvl="2">
              <a:buFont typeface="Wingdings" pitchFamily="2" charset="2"/>
              <a:buChar char="Ø"/>
            </a:pPr>
            <a:r>
              <a:rPr lang="en-ZA" sz="1450" dirty="0">
                <a:latin typeface="Arial" pitchFamily="34" charset="0"/>
                <a:cs typeface="Arial" pitchFamily="34" charset="0"/>
              </a:rPr>
              <a:t>Submission of the MRC Conditions of Registration as indicated on the MRC as Point 5 (Annexure A) is compulsory ( Please submit the certified copy of Conditions of Registration Annexure A with the MRC)</a:t>
            </a:r>
          </a:p>
          <a:p>
            <a:pPr lvl="2">
              <a:buFont typeface="Wingdings" pitchFamily="2" charset="2"/>
              <a:buChar char="Ø"/>
            </a:pPr>
            <a:r>
              <a:rPr lang="en-ZA" sz="1450" dirty="0">
                <a:latin typeface="Arial" pitchFamily="34" charset="0"/>
                <a:cs typeface="Arial" pitchFamily="34" charset="0"/>
              </a:rPr>
              <a:t>Submission of the MRC Variation Summary approved by SAPHRA amending changes on the MRC (MRC must be submitted to verify amendment)</a:t>
            </a:r>
          </a:p>
          <a:p>
            <a:pPr lvl="2">
              <a:buFont typeface="Wingdings" pitchFamily="2" charset="2"/>
              <a:buChar char="Ø"/>
            </a:pPr>
            <a:r>
              <a:rPr lang="en-ZA" sz="1450" b="1" dirty="0">
                <a:latin typeface="Arial" pitchFamily="34" charset="0"/>
                <a:cs typeface="Arial" pitchFamily="34" charset="0"/>
              </a:rPr>
              <a:t>Legible</a:t>
            </a:r>
            <a:r>
              <a:rPr lang="en-ZA" sz="1450" dirty="0">
                <a:latin typeface="Arial" pitchFamily="34" charset="0"/>
                <a:cs typeface="Arial" pitchFamily="34" charset="0"/>
              </a:rPr>
              <a:t> electronic copy of the Package insert as part of Set 2 is a requirement</a:t>
            </a:r>
          </a:p>
          <a:p>
            <a:pPr lvl="2">
              <a:buFont typeface="Wingdings" pitchFamily="2" charset="2"/>
              <a:buChar char="Ø"/>
            </a:pPr>
            <a:r>
              <a:rPr lang="en-ZA" sz="1450" dirty="0">
                <a:latin typeface="Arial" pitchFamily="34" charset="0"/>
                <a:cs typeface="Arial" pitchFamily="34" charset="0"/>
              </a:rPr>
              <a:t>Naming convention of the electronic files is not in accordance with Annexure A Checklist.</a:t>
            </a: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a:p>
            <a:pPr lvl="2">
              <a:buFont typeface="Wingdings" pitchFamily="2" charset="2"/>
              <a:buChar char="Ø"/>
            </a:pP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CHALLENGES</a:t>
            </a:r>
          </a:p>
        </p:txBody>
      </p:sp>
    </p:spTree>
    <p:extLst>
      <p:ext uri="{BB962C8B-B14F-4D97-AF65-F5344CB8AC3E}">
        <p14:creationId xmlns:p14="http://schemas.microsoft.com/office/powerpoint/2010/main" val="1191202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34</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35</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tenders@health.gov.za</a:t>
            </a: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23528" y="1357298"/>
            <a:ext cx="8363272" cy="4216539"/>
          </a:xfrm>
          <a:prstGeom prst="rect">
            <a:avLst/>
          </a:prstGeom>
          <a:noFill/>
        </p:spPr>
        <p:txBody>
          <a:bodyPr wrap="square" rtlCol="0">
            <a:spAutoFit/>
          </a:bodyPr>
          <a:lstStyle/>
          <a:p>
            <a:r>
              <a:rPr lang="en-ZA" sz="2400" b="1" dirty="0">
                <a:latin typeface="Arial" pitchFamily="34" charset="0"/>
                <a:cs typeface="Arial" pitchFamily="34" charset="0"/>
              </a:rPr>
              <a:t>Submit 3 sets of your bid</a:t>
            </a:r>
          </a:p>
          <a:p>
            <a:endParaRPr lang="en-US" sz="2400" b="1" dirty="0">
              <a:latin typeface="Arial" pitchFamily="34" charset="0"/>
              <a:cs typeface="Arial" pitchFamily="34" charset="0"/>
            </a:endParaRPr>
          </a:p>
          <a:p>
            <a:pPr marL="738188" lvl="2" indent="-738188"/>
            <a:r>
              <a:rPr lang="en-ZA" sz="2000" b="1" dirty="0">
                <a:latin typeface="Arial" pitchFamily="34" charset="0"/>
                <a:cs typeface="Arial" pitchFamily="34" charset="0"/>
              </a:rPr>
              <a:t>Set 1: Hard copy of Bid (constitutes the legal binding bid document)</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INITIALLED BY SIGNATORY USING INK &amp; ALL RELEVANT DOCUMENTS MUST BE CERTIFIED INCLUSIVE OF CERTIFICATION DATE</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Present your hard copy bid in folder/s not thicker than one (1) ream A4 paper or bind your bid.  </a:t>
            </a:r>
          </a:p>
          <a:p>
            <a:pPr marL="0" lvl="3" indent="0" algn="ctr">
              <a:buNone/>
            </a:pPr>
            <a:r>
              <a:rPr lang="en-ZA" sz="2000" b="1" i="1" u="sng" dirty="0">
                <a:latin typeface="Arial" pitchFamily="34" charset="0"/>
                <a:cs typeface="Arial" pitchFamily="34" charset="0"/>
              </a:rPr>
              <a:t>Very Important: </a:t>
            </a:r>
            <a:r>
              <a:rPr lang="en-ZA" sz="2000" i="1" u="sng" dirty="0">
                <a:latin typeface="Arial" pitchFamily="34" charset="0"/>
                <a:cs typeface="Arial" pitchFamily="34" charset="0"/>
              </a:rPr>
              <a:t>Attach protruding Tabs for each section of your bid in sequence as per the bid file INDEX</a:t>
            </a:r>
          </a:p>
        </p:txBody>
      </p:sp>
      <p:sp>
        <p:nvSpPr>
          <p:cNvPr id="4" name="Rectangle 2"/>
          <p:cNvSpPr txBox="1">
            <a:spLocks noChangeArrowheads="1"/>
          </p:cNvSpPr>
          <p:nvPr/>
        </p:nvSpPr>
        <p:spPr>
          <a:xfrm>
            <a:off x="64291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762000" y="1357298"/>
            <a:ext cx="7924800" cy="3970318"/>
          </a:xfrm>
          <a:prstGeom prst="rect">
            <a:avLst/>
          </a:prstGeom>
          <a:noFill/>
        </p:spPr>
        <p:txBody>
          <a:bodyPr wrap="square" rtlCol="0">
            <a:spAutoFit/>
          </a:bodyPr>
          <a:lstStyle/>
          <a:p>
            <a:r>
              <a:rPr lang="en-US" sz="2400" b="1" dirty="0">
                <a:latin typeface="Arial" pitchFamily="34" charset="0"/>
                <a:cs typeface="Arial" pitchFamily="34" charset="0"/>
              </a:rPr>
              <a:t>Document Submission</a:t>
            </a:r>
          </a:p>
          <a:p>
            <a:pPr marL="850900" lvl="2" indent="-850900"/>
            <a:r>
              <a:rPr lang="en-ZA" sz="2000" b="1" dirty="0">
                <a:latin typeface="Arial" pitchFamily="34" charset="0"/>
                <a:cs typeface="Arial" pitchFamily="34" charset="0"/>
              </a:rPr>
              <a:t>Set 2:  Scanned image of set 1 (</a:t>
            </a:r>
            <a:r>
              <a:rPr lang="en-ZA" sz="2000" dirty="0">
                <a:latin typeface="Arial" pitchFamily="34" charset="0"/>
                <a:cs typeface="Arial" pitchFamily="34" charset="0"/>
              </a:rPr>
              <a:t>i.e.  A folder with all completed, signed documents (files), therefore scanned documents are presented as separate files in sequence (as per bid file Index).  Each file named as per bid file Index. </a:t>
            </a:r>
          </a:p>
          <a:p>
            <a:pPr marL="266700" lvl="2" indent="-266700"/>
            <a:r>
              <a:rPr lang="en-ZA" sz="2000" b="1" dirty="0">
                <a:latin typeface="Arial" pitchFamily="34" charset="0"/>
                <a:cs typeface="Arial" pitchFamily="34" charset="0"/>
              </a:rPr>
              <a:t>Set 3: Electronic version of bid </a:t>
            </a:r>
          </a:p>
          <a:p>
            <a:pPr marL="730250" lvl="3" indent="-273050">
              <a:buFont typeface="Wingdings" pitchFamily="2" charset="2"/>
              <a:buChar char="Ø"/>
            </a:pPr>
            <a:r>
              <a:rPr lang="en-ZA" dirty="0">
                <a:latin typeface="Arial" pitchFamily="34" charset="0"/>
                <a:cs typeface="Arial" pitchFamily="34" charset="0"/>
              </a:rPr>
              <a:t>Completed Bid Response Document in Excel (not PDF)</a:t>
            </a:r>
          </a:p>
          <a:p>
            <a:pPr marL="730250" lvl="3" indent="-273050">
              <a:buFont typeface="Wingdings" pitchFamily="2" charset="2"/>
              <a:buChar char="Ø"/>
            </a:pPr>
            <a:r>
              <a:rPr lang="en-ZA" dirty="0">
                <a:latin typeface="Arial" pitchFamily="34" charset="0"/>
                <a:cs typeface="Arial" pitchFamily="34" charset="0"/>
              </a:rPr>
              <a:t>PBD9 Directors Categorisation Profile</a:t>
            </a:r>
          </a:p>
          <a:p>
            <a:pPr marL="730250" lvl="3" indent="-273050">
              <a:buFont typeface="Wingdings" pitchFamily="2" charset="2"/>
              <a:buChar char="Ø"/>
            </a:pPr>
            <a:r>
              <a:rPr lang="en-ZA" dirty="0">
                <a:latin typeface="Arial" pitchFamily="34" charset="0"/>
                <a:cs typeface="Arial" pitchFamily="34" charset="0"/>
              </a:rPr>
              <a:t>Annexure A Checklist</a:t>
            </a:r>
          </a:p>
          <a:p>
            <a:pPr marL="457200" lvl="3"/>
            <a:endParaRPr lang="en-ZA" dirty="0">
              <a:latin typeface="Arial" pitchFamily="34" charset="0"/>
              <a:cs typeface="Arial" pitchFamily="34" charset="0"/>
            </a:endParaRPr>
          </a:p>
          <a:p>
            <a:pPr lvl="1"/>
            <a:r>
              <a:rPr lang="en-ZA" sz="1400" dirty="0">
                <a:latin typeface="Arial" pitchFamily="34" charset="0"/>
                <a:cs typeface="Arial" pitchFamily="34" charset="0"/>
              </a:rPr>
              <a:t>Set 2 and Set 3 must be included on a </a:t>
            </a:r>
            <a:r>
              <a:rPr lang="en-US" sz="1400" dirty="0">
                <a:effectLst/>
                <a:latin typeface="Arial" panose="020B0604020202020204" pitchFamily="34" charset="0"/>
                <a:ea typeface="Arial Narrow" panose="020B0606020202030204" pitchFamily="34" charset="0"/>
              </a:rPr>
              <a:t>Universal Serial Bus (USB) Flash Drive / Storage Device </a:t>
            </a:r>
            <a:r>
              <a:rPr lang="en-ZA" sz="1400" dirty="0">
                <a:latin typeface="Arial" pitchFamily="34" charset="0"/>
                <a:cs typeface="Arial" pitchFamily="34" charset="0"/>
              </a:rPr>
              <a:t>and submitted in</a:t>
            </a:r>
            <a:r>
              <a:rPr lang="en-ZA" sz="1400" b="1" dirty="0">
                <a:latin typeface="Arial" pitchFamily="34" charset="0"/>
                <a:cs typeface="Arial" pitchFamily="34" charset="0"/>
              </a:rPr>
              <a:t> a sealed</a:t>
            </a:r>
            <a:r>
              <a:rPr lang="en-ZA" sz="1400" dirty="0">
                <a:latin typeface="Arial" pitchFamily="34" charset="0"/>
                <a:cs typeface="Arial" pitchFamily="34" charset="0"/>
              </a:rPr>
              <a:t> package with Set 1. </a:t>
            </a:r>
          </a:p>
          <a:p>
            <a:pPr lvl="1"/>
            <a:r>
              <a:rPr lang="en-ZA" sz="1400" dirty="0">
                <a:latin typeface="Arial" pitchFamily="34" charset="0"/>
                <a:cs typeface="Arial" pitchFamily="34" charset="0"/>
              </a:rPr>
              <a:t>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3"/>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642910" y="1137443"/>
            <a:ext cx="6215090" cy="1754326"/>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All bid documents must be sorted, filed and submitted in the </a:t>
            </a:r>
            <a:r>
              <a:rPr lang="en-GB" b="1" dirty="0">
                <a:latin typeface="Arial" panose="020B0604020202020204" pitchFamily="34" charset="0"/>
                <a:cs typeface="Arial" panose="020B0604020202020204" pitchFamily="34" charset="0"/>
              </a:rPr>
              <a:t>exact order as indicated in the bid documents checklist – Paragraph 8 of the SRCC</a:t>
            </a:r>
            <a:endParaRPr lang="en-ZA" dirty="0">
              <a:latin typeface="Arial" pitchFamily="34" charset="0"/>
              <a:cs typeface="Arial" pitchFamily="34" charset="0"/>
            </a:endParaRPr>
          </a:p>
          <a:p>
            <a:pPr marL="285750" indent="-285750">
              <a:buFont typeface="Wingdings" panose="05000000000000000000" pitchFamily="2" charset="2"/>
              <a:buChar char="Ø"/>
            </a:pPr>
            <a:r>
              <a:rPr lang="en-ZA" dirty="0">
                <a:latin typeface="Arial" pitchFamily="34" charset="0"/>
                <a:cs typeface="Arial" pitchFamily="34" charset="0"/>
              </a:rPr>
              <a:t>All fields must be completed.</a:t>
            </a:r>
          </a:p>
          <a:p>
            <a:pPr marL="285750" indent="-285750">
              <a:buFont typeface="Wingdings" panose="05000000000000000000" pitchFamily="2" charset="2"/>
              <a:buChar char="Ø"/>
            </a:pPr>
            <a:r>
              <a:rPr lang="en-ZA" dirty="0">
                <a:latin typeface="Arial" pitchFamily="34" charset="0"/>
                <a:cs typeface="Arial" pitchFamily="34" charset="0"/>
              </a:rPr>
              <a:t>Where information requested is not relevant this should be indicated as N/A. </a:t>
            </a:r>
            <a:endParaRPr lang="en-ZA" dirty="0"/>
          </a:p>
        </p:txBody>
      </p:sp>
      <p:pic>
        <p:nvPicPr>
          <p:cNvPr id="7" name="Picture 6">
            <a:extLst>
              <a:ext uri="{FF2B5EF4-FFF2-40B4-BE49-F238E27FC236}">
                <a16:creationId xmlns:a16="http://schemas.microsoft.com/office/drawing/2014/main" id="{A029D5D4-23CD-9F32-9536-1C79FB83C4B7}"/>
              </a:ext>
            </a:extLst>
          </p:cNvPr>
          <p:cNvPicPr>
            <a:picLocks noChangeAspect="1"/>
          </p:cNvPicPr>
          <p:nvPr/>
        </p:nvPicPr>
        <p:blipFill>
          <a:blip r:embed="rId3"/>
          <a:stretch>
            <a:fillRect/>
          </a:stretch>
        </p:blipFill>
        <p:spPr>
          <a:xfrm>
            <a:off x="914400" y="2937739"/>
            <a:ext cx="6858000" cy="280245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3" name="TextBox 2"/>
          <p:cNvSpPr txBox="1"/>
          <p:nvPr/>
        </p:nvSpPr>
        <p:spPr>
          <a:xfrm>
            <a:off x="480479" y="1086951"/>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9652F558-B09B-FF9F-6140-AC660B3D2FC3}"/>
              </a:ext>
            </a:extLst>
          </p:cNvPr>
          <p:cNvPicPr>
            <a:picLocks noChangeAspect="1"/>
          </p:cNvPicPr>
          <p:nvPr/>
        </p:nvPicPr>
        <p:blipFill>
          <a:blip r:embed="rId3"/>
          <a:stretch>
            <a:fillRect/>
          </a:stretch>
        </p:blipFill>
        <p:spPr>
          <a:xfrm>
            <a:off x="0" y="1651000"/>
            <a:ext cx="9144000" cy="355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539552" y="1244059"/>
            <a:ext cx="7924800" cy="3785652"/>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latin typeface="Arial" pitchFamily="34" charset="0"/>
                <a:cs typeface="Arial" pitchFamily="34" charset="0"/>
              </a:rPr>
              <a:t>Registration on the Central Supplier Database (CSD)</a:t>
            </a:r>
          </a:p>
          <a:p>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Submission of Tax Clearance pin </a:t>
            </a:r>
          </a:p>
          <a:p>
            <a:pPr marL="342900" indent="-342900">
              <a:buFont typeface="Wingdings" panose="05000000000000000000" pitchFamily="2" charset="2"/>
              <a:buChar char="ü"/>
            </a:pPr>
            <a:endParaRPr lang="en-GB" sz="2400" dirty="0">
              <a:latin typeface="Arial" pitchFamily="34" charset="0"/>
              <a:cs typeface="Arial" pitchFamily="34" charset="0"/>
            </a:endParaRPr>
          </a:p>
          <a:p>
            <a:pPr marL="1257300" lvl="2" indent="-342900">
              <a:buFont typeface="Wingdings" panose="05000000000000000000" pitchFamily="2" charset="2"/>
              <a:buChar char="v"/>
            </a:pPr>
            <a:r>
              <a:rPr lang="en-GB" sz="2400" dirty="0">
                <a:solidFill>
                  <a:schemeClr val="bg1">
                    <a:lumMod val="50000"/>
                  </a:schemeClr>
                </a:solidFill>
                <a:latin typeface="Arial" pitchFamily="34" charset="0"/>
                <a:cs typeface="Arial" pitchFamily="34" charset="0"/>
              </a:rPr>
              <a:t>   </a:t>
            </a:r>
            <a:r>
              <a:rPr lang="en-GB" sz="2400" dirty="0">
                <a:latin typeface="Arial" pitchFamily="34" charset="0"/>
                <a:cs typeface="Arial" pitchFamily="34" charset="0"/>
              </a:rPr>
              <a:t>Bidders should be Tax compliant at time of the evaluation. </a:t>
            </a:r>
          </a:p>
          <a:p>
            <a:pPr lvl="2"/>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All bids documents outlined under Bid Document checklist</a:t>
            </a: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323528" y="1092762"/>
            <a:ext cx="8496944" cy="461664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The bidder offering a product must be the holder of a </a:t>
            </a:r>
            <a:r>
              <a:rPr lang="en-ZA" sz="2000" b="1" dirty="0">
                <a:latin typeface="Arial" panose="020B0604020202020204" pitchFamily="34" charset="0"/>
                <a:cs typeface="Arial" panose="020B0604020202020204" pitchFamily="34" charset="0"/>
              </a:rPr>
              <a:t>licence to manufacture medicines </a:t>
            </a:r>
            <a:r>
              <a:rPr lang="en-ZA" sz="2000"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512763" indent="-512763">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certified copy </a:t>
            </a:r>
            <a:r>
              <a:rPr lang="en-US" sz="2000" dirty="0">
                <a:latin typeface="Arial" panose="020B0604020202020204" pitchFamily="34" charset="0"/>
                <a:cs typeface="Arial" panose="020B0604020202020204" pitchFamily="34" charset="0"/>
              </a:rPr>
              <a:t>of the original license must be submitted by the bidder offering the product.</a:t>
            </a: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2272</TotalTime>
  <Words>3256</Words>
  <Application>Microsoft Office PowerPoint</Application>
  <PresentationFormat>On-screen Show (4:3)</PresentationFormat>
  <Paragraphs>378</Paragraphs>
  <Slides>35</Slides>
  <Notes>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2" baseType="lpstr">
      <vt:lpstr>Arial</vt:lpstr>
      <vt:lpstr>Arial Narrow</vt:lpstr>
      <vt:lpstr>Calibri</vt:lpstr>
      <vt:lpstr>Wingdings</vt: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PowerPoint Presentation</vt:lpstr>
      <vt:lpstr>PowerPoint Presentation</vt:lpstr>
      <vt:lpstr>PowerPoint Presentation</vt:lpstr>
      <vt:lpstr>PowerPoint Presentation</vt:lpstr>
      <vt:lpstr>PowerPoint Presentation</vt:lpstr>
      <vt:lpstr>20 </vt:lpstr>
      <vt:lpstr>21 </vt:lpstr>
      <vt:lpstr>22 </vt:lpstr>
      <vt:lpstr>23 </vt:lpstr>
      <vt:lpstr>24 </vt:lpstr>
      <vt:lpstr>25 </vt:lpstr>
      <vt:lpstr>26 </vt:lpstr>
      <vt:lpstr>27 </vt:lpstr>
      <vt:lpstr>28 </vt:lpstr>
      <vt:lpstr>29 </vt:lpstr>
      <vt:lpstr>30 </vt:lpstr>
      <vt:lpstr>31 </vt:lpstr>
      <vt:lpstr>32 </vt:lpstr>
      <vt:lpstr>33 </vt:lpstr>
      <vt:lpstr>34 </vt:lpstr>
      <vt:lpstr>35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124</cp:revision>
  <dcterms:created xsi:type="dcterms:W3CDTF">2013-10-17T06:13:57Z</dcterms:created>
  <dcterms:modified xsi:type="dcterms:W3CDTF">2023-02-24T07:24:11Z</dcterms:modified>
</cp:coreProperties>
</file>